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20"/>
  </p:notesMasterIdLst>
  <p:sldIdLst>
    <p:sldId id="1644" r:id="rId2"/>
    <p:sldId id="404" r:id="rId3"/>
    <p:sldId id="409" r:id="rId4"/>
    <p:sldId id="412" r:id="rId5"/>
    <p:sldId id="420" r:id="rId6"/>
    <p:sldId id="410" r:id="rId7"/>
    <p:sldId id="413" r:id="rId8"/>
    <p:sldId id="414" r:id="rId9"/>
    <p:sldId id="415" r:id="rId10"/>
    <p:sldId id="416" r:id="rId11"/>
    <p:sldId id="417" r:id="rId12"/>
    <p:sldId id="419" r:id="rId13"/>
    <p:sldId id="406" r:id="rId14"/>
    <p:sldId id="1743" r:id="rId15"/>
    <p:sldId id="2152" r:id="rId16"/>
    <p:sldId id="1742" r:id="rId17"/>
    <p:sldId id="1651" r:id="rId18"/>
    <p:sldId id="1653" r:id="rId19"/>
  </p:sldIdLst>
  <p:sldSz cx="12192000" cy="6858000"/>
  <p:notesSz cx="7010400" cy="9296400"/>
  <p:embeddedFontLst>
    <p:embeddedFont>
      <p:font typeface="Corbel" panose="020B050302020402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3" roundtripDataSignature="AMtx7mgbLzQtsAnRIdql4UxIx4xNM+taK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5CF99C-C5D1-834D-9181-980DCB485C3A}" v="166" dt="2026-10-15T14:22:40.4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155"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15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15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53"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15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15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9FB245-5F86-48CA-AD0B-2CEFDA0AC5F2}"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409CD472-8C3F-4CF7-BE92-AE8AAD519A5F}">
      <dgm:prSet/>
      <dgm:spPr/>
      <dgm:t>
        <a:bodyPr/>
        <a:lstStyle/>
        <a:p>
          <a:r>
            <a:rPr lang="en-US" u="sng" dirty="0"/>
            <a:t>For Use during the Investigation Phase</a:t>
          </a:r>
          <a:r>
            <a:rPr lang="en-US" dirty="0"/>
            <a:t>.  These Slides are designed to help Investigators in their attempt to collect </a:t>
          </a:r>
          <a:r>
            <a:rPr lang="en-US" u="sng" dirty="0"/>
            <a:t>relevant</a:t>
          </a:r>
          <a:r>
            <a:rPr lang="en-US" dirty="0"/>
            <a:t> information, by informing their understanding of what “areas of inquiry” or “topics” they should be exploring in interviews, and/or what kinds of information in documents will be useful to gather in order to assist a decision maker in reaching a decision in a Title IX Sexual Harassment case. Make a copy and write in the Complainant and Respondent’s name where those terms appear.</a:t>
          </a:r>
        </a:p>
      </dgm:t>
    </dgm:pt>
    <dgm:pt modelId="{61105ACF-FE36-49B4-BE6E-C11EBA076AB6}" type="parTrans" cxnId="{1CE2D54B-5F38-4E30-8318-30C54F86B2AB}">
      <dgm:prSet/>
      <dgm:spPr/>
      <dgm:t>
        <a:bodyPr/>
        <a:lstStyle/>
        <a:p>
          <a:endParaRPr lang="en-US"/>
        </a:p>
      </dgm:t>
    </dgm:pt>
    <dgm:pt modelId="{BBEC3B05-8550-427D-AA5F-AE6CE35F16C0}" type="sibTrans" cxnId="{1CE2D54B-5F38-4E30-8318-30C54F86B2AB}">
      <dgm:prSet/>
      <dgm:spPr/>
      <dgm:t>
        <a:bodyPr/>
        <a:lstStyle/>
        <a:p>
          <a:endParaRPr lang="en-US"/>
        </a:p>
      </dgm:t>
    </dgm:pt>
    <dgm:pt modelId="{D7B1BB56-C17E-4783-AE0A-1414B48BC5E1}">
      <dgm:prSet/>
      <dgm:spPr/>
      <dgm:t>
        <a:bodyPr/>
        <a:lstStyle/>
        <a:p>
          <a:r>
            <a:rPr lang="en-US" b="1" dirty="0"/>
            <a:t>You must seek evidence that relates to the allegations announced in the following letters – </a:t>
          </a:r>
        </a:p>
        <a:p>
          <a:r>
            <a:rPr lang="en-US" dirty="0"/>
            <a:t>[TOOL G] 26-27 COORDINATOR TOOL - NOTICE OF RECEIPT OF FORMAL COMPLAINT OF TITLE IX SEXUAL HARASSMENT </a:t>
          </a:r>
        </a:p>
        <a:p>
          <a:r>
            <a:rPr lang="en-US" b="1" dirty="0"/>
            <a:t>OR </a:t>
          </a:r>
        </a:p>
        <a:p>
          <a:r>
            <a:rPr lang="en-US" dirty="0"/>
            <a:t>[TOOL I] 26-27 COORDINATOR TOOL - NOTICE OF COORDINATOR DECISION TO FILE FORMAL COMPLAINT </a:t>
          </a:r>
        </a:p>
        <a:p>
          <a:r>
            <a:rPr lang="en-US" b="1" dirty="0"/>
            <a:t>AND BOTH </a:t>
          </a:r>
        </a:p>
        <a:p>
          <a:r>
            <a:rPr lang="en-US" dirty="0"/>
            <a:t>[TOOL J] 26-27 T9 INVESTIGATOR TOOL - NOTICE TO COMPLAINANT OF INTERVIEW AND PROTECTIONS </a:t>
          </a:r>
        </a:p>
        <a:p>
          <a:pPr>
            <a:buNone/>
          </a:pPr>
          <a:r>
            <a:rPr lang="en-US" dirty="0"/>
            <a:t>[TOOL K] 26-27 T9 INVESTIGATOR TOOL - NOTICE TO RESPONDENT OF INTERVIEW AND PROTECTIONS </a:t>
          </a:r>
          <a:endParaRPr lang="en-US" b="1" dirty="0"/>
        </a:p>
      </dgm:t>
    </dgm:pt>
    <dgm:pt modelId="{EBB01776-9D39-4971-B3BE-FAF65C9A2255}" type="parTrans" cxnId="{15B53A99-89E0-4D6C-ACDF-45035B07FCF6}">
      <dgm:prSet/>
      <dgm:spPr/>
      <dgm:t>
        <a:bodyPr/>
        <a:lstStyle/>
        <a:p>
          <a:endParaRPr lang="en-US"/>
        </a:p>
      </dgm:t>
    </dgm:pt>
    <dgm:pt modelId="{FE9FA5B0-D955-46C7-B436-6BFD85BF8362}" type="sibTrans" cxnId="{15B53A99-89E0-4D6C-ACDF-45035B07FCF6}">
      <dgm:prSet/>
      <dgm:spPr/>
      <dgm:t>
        <a:bodyPr/>
        <a:lstStyle/>
        <a:p>
          <a:endParaRPr lang="en-US"/>
        </a:p>
      </dgm:t>
    </dgm:pt>
    <dgm:pt modelId="{C9C7E512-595D-46D6-BA97-BC102DD17CF6}" type="pres">
      <dgm:prSet presAssocID="{549FB245-5F86-48CA-AD0B-2CEFDA0AC5F2}" presName="vert0" presStyleCnt="0">
        <dgm:presLayoutVars>
          <dgm:dir/>
          <dgm:animOne val="branch"/>
          <dgm:animLvl val="lvl"/>
        </dgm:presLayoutVars>
      </dgm:prSet>
      <dgm:spPr/>
    </dgm:pt>
    <dgm:pt modelId="{7E7A8A75-3419-4B9B-9785-A2AA2B21D625}" type="pres">
      <dgm:prSet presAssocID="{409CD472-8C3F-4CF7-BE92-AE8AAD519A5F}" presName="thickLine" presStyleLbl="alignNode1" presStyleIdx="0" presStyleCnt="2"/>
      <dgm:spPr/>
    </dgm:pt>
    <dgm:pt modelId="{9869F3E9-3DBB-4235-A53C-8CF420A23068}" type="pres">
      <dgm:prSet presAssocID="{409CD472-8C3F-4CF7-BE92-AE8AAD519A5F}" presName="horz1" presStyleCnt="0"/>
      <dgm:spPr/>
    </dgm:pt>
    <dgm:pt modelId="{961D649C-6D1D-4945-A1FA-59771D4446C4}" type="pres">
      <dgm:prSet presAssocID="{409CD472-8C3F-4CF7-BE92-AE8AAD519A5F}" presName="tx1" presStyleLbl="revTx" presStyleIdx="0" presStyleCnt="2"/>
      <dgm:spPr/>
    </dgm:pt>
    <dgm:pt modelId="{7CECE83B-B25F-45C4-A752-4B65DFE3D8CB}" type="pres">
      <dgm:prSet presAssocID="{409CD472-8C3F-4CF7-BE92-AE8AAD519A5F}" presName="vert1" presStyleCnt="0"/>
      <dgm:spPr/>
    </dgm:pt>
    <dgm:pt modelId="{274CC132-C03D-43BC-BA88-9B0A6700DBE3}" type="pres">
      <dgm:prSet presAssocID="{D7B1BB56-C17E-4783-AE0A-1414B48BC5E1}" presName="thickLine" presStyleLbl="alignNode1" presStyleIdx="1" presStyleCnt="2"/>
      <dgm:spPr/>
    </dgm:pt>
    <dgm:pt modelId="{9533DC53-79E5-4FF5-9770-5FFE4CCCE3BC}" type="pres">
      <dgm:prSet presAssocID="{D7B1BB56-C17E-4783-AE0A-1414B48BC5E1}" presName="horz1" presStyleCnt="0"/>
      <dgm:spPr/>
    </dgm:pt>
    <dgm:pt modelId="{2D12E63C-56D4-422D-98C9-55E6C6920F05}" type="pres">
      <dgm:prSet presAssocID="{D7B1BB56-C17E-4783-AE0A-1414B48BC5E1}" presName="tx1" presStyleLbl="revTx" presStyleIdx="1" presStyleCnt="2"/>
      <dgm:spPr/>
    </dgm:pt>
    <dgm:pt modelId="{FFF47C8B-0515-48F3-8261-04AD53F33800}" type="pres">
      <dgm:prSet presAssocID="{D7B1BB56-C17E-4783-AE0A-1414B48BC5E1}" presName="vert1" presStyleCnt="0"/>
      <dgm:spPr/>
    </dgm:pt>
  </dgm:ptLst>
  <dgm:cxnLst>
    <dgm:cxn modelId="{E4341731-2494-46B0-AA8C-81B464034D13}" type="presOf" srcId="{409CD472-8C3F-4CF7-BE92-AE8AAD519A5F}" destId="{961D649C-6D1D-4945-A1FA-59771D4446C4}" srcOrd="0" destOrd="0" presId="urn:microsoft.com/office/officeart/2008/layout/LinedList"/>
    <dgm:cxn modelId="{1CE2D54B-5F38-4E30-8318-30C54F86B2AB}" srcId="{549FB245-5F86-48CA-AD0B-2CEFDA0AC5F2}" destId="{409CD472-8C3F-4CF7-BE92-AE8AAD519A5F}" srcOrd="0" destOrd="0" parTransId="{61105ACF-FE36-49B4-BE6E-C11EBA076AB6}" sibTransId="{BBEC3B05-8550-427D-AA5F-AE6CE35F16C0}"/>
    <dgm:cxn modelId="{7830307D-AC1C-499E-8739-81200A185F3E}" type="presOf" srcId="{D7B1BB56-C17E-4783-AE0A-1414B48BC5E1}" destId="{2D12E63C-56D4-422D-98C9-55E6C6920F05}" srcOrd="0" destOrd="0" presId="urn:microsoft.com/office/officeart/2008/layout/LinedList"/>
    <dgm:cxn modelId="{21362B88-A343-4F4E-8DCF-5BC994BAE894}" type="presOf" srcId="{549FB245-5F86-48CA-AD0B-2CEFDA0AC5F2}" destId="{C9C7E512-595D-46D6-BA97-BC102DD17CF6}" srcOrd="0" destOrd="0" presId="urn:microsoft.com/office/officeart/2008/layout/LinedList"/>
    <dgm:cxn modelId="{15B53A99-89E0-4D6C-ACDF-45035B07FCF6}" srcId="{549FB245-5F86-48CA-AD0B-2CEFDA0AC5F2}" destId="{D7B1BB56-C17E-4783-AE0A-1414B48BC5E1}" srcOrd="1" destOrd="0" parTransId="{EBB01776-9D39-4971-B3BE-FAF65C9A2255}" sibTransId="{FE9FA5B0-D955-46C7-B436-6BFD85BF8362}"/>
    <dgm:cxn modelId="{E77027AF-BC03-4237-8B4E-7DD537D683AF}" type="presParOf" srcId="{C9C7E512-595D-46D6-BA97-BC102DD17CF6}" destId="{7E7A8A75-3419-4B9B-9785-A2AA2B21D625}" srcOrd="0" destOrd="0" presId="urn:microsoft.com/office/officeart/2008/layout/LinedList"/>
    <dgm:cxn modelId="{D1550CA0-47F5-4883-92BD-372188893D81}" type="presParOf" srcId="{C9C7E512-595D-46D6-BA97-BC102DD17CF6}" destId="{9869F3E9-3DBB-4235-A53C-8CF420A23068}" srcOrd="1" destOrd="0" presId="urn:microsoft.com/office/officeart/2008/layout/LinedList"/>
    <dgm:cxn modelId="{7FFF9C1F-B85E-4596-911D-CDED06153691}" type="presParOf" srcId="{9869F3E9-3DBB-4235-A53C-8CF420A23068}" destId="{961D649C-6D1D-4945-A1FA-59771D4446C4}" srcOrd="0" destOrd="0" presId="urn:microsoft.com/office/officeart/2008/layout/LinedList"/>
    <dgm:cxn modelId="{5075952F-7D95-4794-A758-7FAD09844792}" type="presParOf" srcId="{9869F3E9-3DBB-4235-A53C-8CF420A23068}" destId="{7CECE83B-B25F-45C4-A752-4B65DFE3D8CB}" srcOrd="1" destOrd="0" presId="urn:microsoft.com/office/officeart/2008/layout/LinedList"/>
    <dgm:cxn modelId="{73E2228F-0D89-49A5-A0B7-AA3EC0B57072}" type="presParOf" srcId="{C9C7E512-595D-46D6-BA97-BC102DD17CF6}" destId="{274CC132-C03D-43BC-BA88-9B0A6700DBE3}" srcOrd="2" destOrd="0" presId="urn:microsoft.com/office/officeart/2008/layout/LinedList"/>
    <dgm:cxn modelId="{B64DF008-D2E8-448E-B4CF-682A7BA16918}" type="presParOf" srcId="{C9C7E512-595D-46D6-BA97-BC102DD17CF6}" destId="{9533DC53-79E5-4FF5-9770-5FFE4CCCE3BC}" srcOrd="3" destOrd="0" presId="urn:microsoft.com/office/officeart/2008/layout/LinedList"/>
    <dgm:cxn modelId="{12AB7200-9E17-4149-93E9-820D0A021907}" type="presParOf" srcId="{9533DC53-79E5-4FF5-9770-5FFE4CCCE3BC}" destId="{2D12E63C-56D4-422D-98C9-55E6C6920F05}" srcOrd="0" destOrd="0" presId="urn:microsoft.com/office/officeart/2008/layout/LinedList"/>
    <dgm:cxn modelId="{0C1EB468-C48E-4E63-8E64-2783B2004FB5}" type="presParOf" srcId="{9533DC53-79E5-4FF5-9770-5FFE4CCCE3BC}" destId="{FFF47C8B-0515-48F3-8261-04AD53F3380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A8A75-3419-4B9B-9785-A2AA2B21D625}">
      <dsp:nvSpPr>
        <dsp:cNvPr id="0" name=""/>
        <dsp:cNvSpPr/>
      </dsp:nvSpPr>
      <dsp:spPr>
        <a:xfrm>
          <a:off x="0" y="0"/>
          <a:ext cx="6245265"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1D649C-6D1D-4945-A1FA-59771D4446C4}">
      <dsp:nvSpPr>
        <dsp:cNvPr id="0" name=""/>
        <dsp:cNvSpPr/>
      </dsp:nvSpPr>
      <dsp:spPr>
        <a:xfrm>
          <a:off x="0" y="0"/>
          <a:ext cx="6245265" cy="2794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u="sng" kern="1200" dirty="0"/>
            <a:t>For Use during the Investigation Phase</a:t>
          </a:r>
          <a:r>
            <a:rPr lang="en-US" sz="1300" kern="1200" dirty="0"/>
            <a:t>.  These Slides are designed to help Investigators in their attempt to collect </a:t>
          </a:r>
          <a:r>
            <a:rPr lang="en-US" sz="1300" u="sng" kern="1200" dirty="0"/>
            <a:t>relevant</a:t>
          </a:r>
          <a:r>
            <a:rPr lang="en-US" sz="1300" kern="1200" dirty="0"/>
            <a:t> information, by informing their understanding of what “areas of inquiry” or “topics” they should be exploring in interviews, and/or what kinds of information in documents will be useful to gather in order to assist a decision maker in reaching a decision in a Title IX Sexual Harassment case. Make a copy and write in the Complainant and Respondent’s name where those terms appear.</a:t>
          </a:r>
        </a:p>
      </dsp:txBody>
      <dsp:txXfrm>
        <a:off x="0" y="0"/>
        <a:ext cx="6245265" cy="2794673"/>
      </dsp:txXfrm>
    </dsp:sp>
    <dsp:sp modelId="{274CC132-C03D-43BC-BA88-9B0A6700DBE3}">
      <dsp:nvSpPr>
        <dsp:cNvPr id="0" name=""/>
        <dsp:cNvSpPr/>
      </dsp:nvSpPr>
      <dsp:spPr>
        <a:xfrm>
          <a:off x="0" y="2794673"/>
          <a:ext cx="6245265"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12E63C-56D4-422D-98C9-55E6C6920F05}">
      <dsp:nvSpPr>
        <dsp:cNvPr id="0" name=""/>
        <dsp:cNvSpPr/>
      </dsp:nvSpPr>
      <dsp:spPr>
        <a:xfrm>
          <a:off x="0" y="2794673"/>
          <a:ext cx="6245265" cy="27946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anchor="t" anchorCtr="0">
          <a:noAutofit/>
        </a:bodyPr>
        <a:lstStyle/>
        <a:p>
          <a:pPr marL="0" lvl="0" indent="0" algn="l" defTabSz="577850">
            <a:lnSpc>
              <a:spcPct val="90000"/>
            </a:lnSpc>
            <a:spcBef>
              <a:spcPct val="0"/>
            </a:spcBef>
            <a:spcAft>
              <a:spcPct val="35000"/>
            </a:spcAft>
            <a:buNone/>
          </a:pPr>
          <a:r>
            <a:rPr lang="en-US" sz="1300" b="1" kern="1200" dirty="0"/>
            <a:t>You must seek evidence that relates to the allegations announced in the following letters – </a:t>
          </a:r>
        </a:p>
        <a:p>
          <a:pPr marL="0" lvl="0" indent="0" algn="l" defTabSz="577850">
            <a:lnSpc>
              <a:spcPct val="90000"/>
            </a:lnSpc>
            <a:spcBef>
              <a:spcPct val="0"/>
            </a:spcBef>
            <a:spcAft>
              <a:spcPct val="35000"/>
            </a:spcAft>
            <a:buNone/>
          </a:pPr>
          <a:r>
            <a:rPr lang="en-US" sz="1300" kern="1200" dirty="0"/>
            <a:t>[TOOL G] 26-27 COORDINATOR TOOL - NOTICE OF RECEIPT OF FORMAL COMPLAINT OF TITLE IX SEXUAL HARASSMENT </a:t>
          </a:r>
        </a:p>
        <a:p>
          <a:pPr marL="0" lvl="0" indent="0" algn="l" defTabSz="577850">
            <a:lnSpc>
              <a:spcPct val="90000"/>
            </a:lnSpc>
            <a:spcBef>
              <a:spcPct val="0"/>
            </a:spcBef>
            <a:spcAft>
              <a:spcPct val="35000"/>
            </a:spcAft>
            <a:buNone/>
          </a:pPr>
          <a:r>
            <a:rPr lang="en-US" sz="1300" b="1" kern="1200" dirty="0"/>
            <a:t>OR </a:t>
          </a:r>
        </a:p>
        <a:p>
          <a:pPr marL="0" lvl="0" indent="0" algn="l" defTabSz="577850">
            <a:lnSpc>
              <a:spcPct val="90000"/>
            </a:lnSpc>
            <a:spcBef>
              <a:spcPct val="0"/>
            </a:spcBef>
            <a:spcAft>
              <a:spcPct val="35000"/>
            </a:spcAft>
            <a:buNone/>
          </a:pPr>
          <a:r>
            <a:rPr lang="en-US" sz="1300" kern="1200" dirty="0"/>
            <a:t>[TOOL I] 26-27 COORDINATOR TOOL - NOTICE OF COORDINATOR DECISION TO FILE FORMAL COMPLAINT </a:t>
          </a:r>
        </a:p>
        <a:p>
          <a:pPr marL="0" lvl="0" indent="0" algn="l" defTabSz="577850">
            <a:lnSpc>
              <a:spcPct val="90000"/>
            </a:lnSpc>
            <a:spcBef>
              <a:spcPct val="0"/>
            </a:spcBef>
            <a:spcAft>
              <a:spcPct val="35000"/>
            </a:spcAft>
            <a:buNone/>
          </a:pPr>
          <a:r>
            <a:rPr lang="en-US" sz="1300" b="1" kern="1200" dirty="0"/>
            <a:t>AND BOTH </a:t>
          </a:r>
        </a:p>
        <a:p>
          <a:pPr marL="0" lvl="0" indent="0" algn="l" defTabSz="577850">
            <a:lnSpc>
              <a:spcPct val="90000"/>
            </a:lnSpc>
            <a:spcBef>
              <a:spcPct val="0"/>
            </a:spcBef>
            <a:spcAft>
              <a:spcPct val="35000"/>
            </a:spcAft>
            <a:buNone/>
          </a:pPr>
          <a:r>
            <a:rPr lang="en-US" sz="1300" kern="1200" dirty="0"/>
            <a:t>[TOOL J] 26-27 T9 INVESTIGATOR TOOL - NOTICE TO COMPLAINANT OF INTERVIEW AND PROTECTIONS </a:t>
          </a:r>
        </a:p>
        <a:p>
          <a:pPr marL="0" lvl="0" indent="0" algn="l" defTabSz="577850">
            <a:lnSpc>
              <a:spcPct val="90000"/>
            </a:lnSpc>
            <a:spcBef>
              <a:spcPct val="0"/>
            </a:spcBef>
            <a:spcAft>
              <a:spcPct val="35000"/>
            </a:spcAft>
            <a:buNone/>
          </a:pPr>
          <a:r>
            <a:rPr lang="en-US" sz="1300" kern="1200" dirty="0"/>
            <a:t>[TOOL K] 26-27 T9 INVESTIGATOR TOOL - NOTICE TO RESPONDENT OF INTERVIEW AND PROTECTIONS </a:t>
          </a:r>
          <a:endParaRPr lang="en-US" sz="1300" b="1" kern="1200" dirty="0"/>
        </a:p>
      </dsp:txBody>
      <dsp:txXfrm>
        <a:off x="0" y="2794673"/>
        <a:ext cx="6245265" cy="279467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037840" cy="466434"/>
          </a:xfrm>
          <a:prstGeom prst="rect">
            <a:avLst/>
          </a:prstGeom>
          <a:noFill/>
          <a:ln>
            <a:noFill/>
          </a:ln>
        </p:spPr>
        <p:txBody>
          <a:bodyPr spcFirstLastPara="1" wrap="square" lIns="93161" tIns="46568" rIns="93161"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1"/>
            <a:ext cx="3037840" cy="466434"/>
          </a:xfrm>
          <a:prstGeom prst="rect">
            <a:avLst/>
          </a:prstGeom>
          <a:noFill/>
          <a:ln>
            <a:noFill/>
          </a:ln>
        </p:spPr>
        <p:txBody>
          <a:bodyPr spcFirstLastPara="1" wrap="square" lIns="93161" tIns="46568" rIns="93161"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1" tIns="46568" rIns="93161"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8"/>
            <a:ext cx="3037840" cy="466433"/>
          </a:xfrm>
          <a:prstGeom prst="rect">
            <a:avLst/>
          </a:prstGeom>
          <a:noFill/>
          <a:ln>
            <a:noFill/>
          </a:ln>
        </p:spPr>
        <p:txBody>
          <a:bodyPr spcFirstLastPara="1" wrap="square" lIns="93161" tIns="46568" rIns="93161"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8"/>
            <a:ext cx="3037840" cy="466433"/>
          </a:xfrm>
          <a:prstGeom prst="rect">
            <a:avLst/>
          </a:prstGeom>
          <a:noFill/>
          <a:ln>
            <a:noFill/>
          </a:ln>
        </p:spPr>
        <p:txBody>
          <a:bodyPr spcFirstLastPara="1" wrap="square" lIns="93161" tIns="46568" rIns="93161"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8129856"/>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1:notes"/>
          <p:cNvSpPr txBox="1">
            <a:spLocks noGrp="1"/>
          </p:cNvSpPr>
          <p:nvPr>
            <p:ph type="body" idx="1"/>
          </p:nvPr>
        </p:nvSpPr>
        <p:spPr>
          <a:xfrm>
            <a:off x="701040" y="4473892"/>
            <a:ext cx="5608320" cy="3660458"/>
          </a:xfrm>
          <a:prstGeom prst="rect">
            <a:avLst/>
          </a:prstGeom>
          <a:noFill/>
          <a:ln>
            <a:noFill/>
          </a:ln>
        </p:spPr>
        <p:txBody>
          <a:bodyPr spcFirstLastPara="1" wrap="square" lIns="93161" tIns="46568" rIns="93161" bIns="46568" anchor="t" anchorCtr="0">
            <a:noAutofit/>
          </a:bodyPr>
          <a:lstStyle/>
          <a:p>
            <a:pPr marL="0" indent="0"/>
            <a:endParaRPr/>
          </a:p>
        </p:txBody>
      </p:sp>
      <p:sp>
        <p:nvSpPr>
          <p:cNvPr id="145" name="Google Shape;145;p1:notes"/>
          <p:cNvSpPr txBox="1">
            <a:spLocks noGrp="1"/>
          </p:cNvSpPr>
          <p:nvPr>
            <p:ph type="sldNum" idx="12"/>
          </p:nvPr>
        </p:nvSpPr>
        <p:spPr>
          <a:xfrm>
            <a:off x="3970938" y="8829968"/>
            <a:ext cx="3037840" cy="466433"/>
          </a:xfrm>
          <a:prstGeom prst="rect">
            <a:avLst/>
          </a:prstGeom>
          <a:noFill/>
          <a:ln>
            <a:noFill/>
          </a:ln>
        </p:spPr>
        <p:txBody>
          <a:bodyPr spcFirstLastPara="1" wrap="square" lIns="93161" tIns="46568" rIns="93161" bIns="46568" anchor="b" anchorCtr="0">
            <a:noAutofit/>
          </a:bodyPr>
          <a:lstStyle/>
          <a:p>
            <a:pPr algn="r"/>
            <a:fld id="{00000000-1234-1234-1234-123412341234}" type="slidenum">
              <a:rPr lang="en-US"/>
              <a:pPr algn="r"/>
              <a:t>1</a:t>
            </a:fld>
            <a:endParaRPr/>
          </a:p>
        </p:txBody>
      </p:sp>
    </p:spTree>
    <p:extLst>
      <p:ext uri="{BB962C8B-B14F-4D97-AF65-F5344CB8AC3E}">
        <p14:creationId xmlns:p14="http://schemas.microsoft.com/office/powerpoint/2010/main" val="223810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p:cNvGrpSpPr/>
        <p:nvPr/>
      </p:nvGrpSpPr>
      <p:grpSpPr>
        <a:xfrm>
          <a:off x="0" y="0"/>
          <a:ext cx="0" cy="0"/>
          <a:chOff x="0" y="0"/>
          <a:chExt cx="0" cy="0"/>
        </a:xfrm>
      </p:grpSpPr>
      <p:sp>
        <p:nvSpPr>
          <p:cNvPr id="796" name="Google Shape;796;p82:notes"/>
          <p:cNvSpPr txBox="1">
            <a:spLocks noGrp="1"/>
          </p:cNvSpPr>
          <p:nvPr>
            <p:ph type="body" idx="1"/>
          </p:nvPr>
        </p:nvSpPr>
        <p:spPr>
          <a:xfrm>
            <a:off x="701040" y="4473892"/>
            <a:ext cx="5608320" cy="3660458"/>
          </a:xfrm>
          <a:prstGeom prst="rect">
            <a:avLst/>
          </a:prstGeom>
        </p:spPr>
        <p:txBody>
          <a:bodyPr spcFirstLastPara="1" wrap="square" lIns="93161" tIns="46568" rIns="93161" bIns="46568" anchor="t" anchorCtr="0">
            <a:noAutofit/>
          </a:bodyPr>
          <a:lstStyle/>
          <a:p>
            <a:pPr marL="0" indent="0"/>
            <a:endParaRPr/>
          </a:p>
        </p:txBody>
      </p:sp>
      <p:sp>
        <p:nvSpPr>
          <p:cNvPr id="797" name="Google Shape;797;p8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20192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5">
          <a:extLst>
            <a:ext uri="{FF2B5EF4-FFF2-40B4-BE49-F238E27FC236}">
              <a16:creationId xmlns:a16="http://schemas.microsoft.com/office/drawing/2014/main" id="{D86D0920-149A-9321-F09E-237E043BA9D3}"/>
            </a:ext>
          </a:extLst>
        </p:cNvPr>
        <p:cNvGrpSpPr/>
        <p:nvPr/>
      </p:nvGrpSpPr>
      <p:grpSpPr>
        <a:xfrm>
          <a:off x="0" y="0"/>
          <a:ext cx="0" cy="0"/>
          <a:chOff x="0" y="0"/>
          <a:chExt cx="0" cy="0"/>
        </a:xfrm>
      </p:grpSpPr>
      <p:sp>
        <p:nvSpPr>
          <p:cNvPr id="796" name="Google Shape;796;p82:notes">
            <a:extLst>
              <a:ext uri="{FF2B5EF4-FFF2-40B4-BE49-F238E27FC236}">
                <a16:creationId xmlns:a16="http://schemas.microsoft.com/office/drawing/2014/main" id="{8214073A-EEC3-D0DC-E9EC-1FC953C88579}"/>
              </a:ext>
            </a:extLst>
          </p:cNvPr>
          <p:cNvSpPr txBox="1">
            <a:spLocks noGrp="1"/>
          </p:cNvSpPr>
          <p:nvPr>
            <p:ph type="body" idx="1"/>
          </p:nvPr>
        </p:nvSpPr>
        <p:spPr>
          <a:xfrm>
            <a:off x="701040" y="4473892"/>
            <a:ext cx="5608320" cy="3660458"/>
          </a:xfrm>
          <a:prstGeom prst="rect">
            <a:avLst/>
          </a:prstGeom>
        </p:spPr>
        <p:txBody>
          <a:bodyPr spcFirstLastPara="1" wrap="square" lIns="93161" tIns="46568" rIns="93161" bIns="46568" anchor="t" anchorCtr="0">
            <a:noAutofit/>
          </a:bodyPr>
          <a:lstStyle/>
          <a:p>
            <a:pPr marL="0" indent="0"/>
            <a:endParaRPr/>
          </a:p>
        </p:txBody>
      </p:sp>
      <p:sp>
        <p:nvSpPr>
          <p:cNvPr id="797" name="Google Shape;797;p82:notes">
            <a:extLst>
              <a:ext uri="{FF2B5EF4-FFF2-40B4-BE49-F238E27FC236}">
                <a16:creationId xmlns:a16="http://schemas.microsoft.com/office/drawing/2014/main" id="{93E2FCB4-9ABC-C761-89C7-ECBBE7B875A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727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99: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859" name="Google Shape;859;p9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9408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69125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586098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178330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81161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068523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17251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59027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24010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35984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38026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For instructional purposes only. Shall not constitute legal advice. Work Product of Atty. H. Lynn. Updated 10-21-26</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68745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For instructional purposes only. Shall not constitute legal advice. Work Product of Atty. H. Lynn. Updated 10-21-26</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9594868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
          <p:cNvSpPr txBox="1">
            <a:spLocks noGrp="1"/>
          </p:cNvSpPr>
          <p:nvPr>
            <p:ph type="ctrTitle"/>
          </p:nvPr>
        </p:nvSpPr>
        <p:spPr>
          <a:xfrm>
            <a:off x="204716" y="269823"/>
            <a:ext cx="11247055" cy="3551550"/>
          </a:xfrm>
          <a:prstGeom prst="rect">
            <a:avLst/>
          </a:prstGeom>
          <a:noFill/>
          <a:ln>
            <a:noFill/>
          </a:ln>
        </p:spPr>
        <p:txBody>
          <a:bodyPr spcFirstLastPara="1" wrap="square" lIns="91425" tIns="45700" rIns="91425" bIns="45700" anchor="b" anchorCtr="0">
            <a:normAutofit fontScale="90000"/>
          </a:bodyPr>
          <a:lstStyle/>
          <a:p>
            <a:pPr lvl="0">
              <a:buSzPts val="5400"/>
            </a:pPr>
            <a:br>
              <a:rPr lang="en-US" sz="5400"/>
            </a:br>
            <a:r>
              <a:rPr lang="en-US" sz="5400"/>
              <a:t>[DD] 26 </a:t>
            </a:r>
            <a:r>
              <a:rPr lang="en-US" sz="5400" dirty="0"/>
              <a:t>27 INVESTIGATOR TOOL –</a:t>
            </a:r>
            <a:br>
              <a:rPr lang="en-US" sz="5400" dirty="0"/>
            </a:br>
            <a:r>
              <a:rPr lang="en-US" sz="5400" dirty="0"/>
              <a:t>ANALYSIS SLIDES FOR EVIDENCE GATHERING</a:t>
            </a:r>
            <a:br>
              <a:rPr lang="en-US" sz="5400" dirty="0"/>
            </a:br>
            <a:endParaRPr sz="5400" dirty="0"/>
          </a:p>
        </p:txBody>
      </p:sp>
      <p:sp>
        <p:nvSpPr>
          <p:cNvPr id="148" name="Google Shape;148;p1"/>
          <p:cNvSpPr txBox="1">
            <a:spLocks noGrp="1"/>
          </p:cNvSpPr>
          <p:nvPr>
            <p:ph type="subTitle" idx="1"/>
          </p:nvPr>
        </p:nvSpPr>
        <p:spPr>
          <a:xfrm>
            <a:off x="4040777" y="4050833"/>
            <a:ext cx="7410994" cy="2325253"/>
          </a:xfrm>
          <a:prstGeom prst="rect">
            <a:avLst/>
          </a:prstGeom>
          <a:noFill/>
          <a:ln>
            <a:noFill/>
          </a:ln>
        </p:spPr>
        <p:txBody>
          <a:bodyPr spcFirstLastPara="1" wrap="square" lIns="91425" tIns="45700" rIns="91425" bIns="45700" anchor="t" anchorCtr="0">
            <a:normAutofit/>
          </a:bodyPr>
          <a:lstStyle/>
          <a:p>
            <a:pPr marL="0" lvl="0" indent="0" algn="r" rtl="0">
              <a:spcBef>
                <a:spcPts val="0"/>
              </a:spcBef>
              <a:spcAft>
                <a:spcPts val="0"/>
              </a:spcAft>
              <a:buSzPts val="3045"/>
              <a:buNone/>
            </a:pPr>
            <a:r>
              <a:rPr lang="en-US" dirty="0"/>
              <a:t>CREATED BY: Heather T. Lynn, Esq., Partner</a:t>
            </a:r>
            <a:endParaRPr dirty="0"/>
          </a:p>
          <a:p>
            <a:pPr marL="0" lvl="0" indent="0" algn="r" rtl="0">
              <a:spcBef>
                <a:spcPts val="1020"/>
              </a:spcBef>
              <a:spcAft>
                <a:spcPts val="0"/>
              </a:spcAft>
              <a:buSzPts val="3045"/>
              <a:buNone/>
            </a:pPr>
            <a:r>
              <a:rPr lang="en-US" dirty="0"/>
              <a:t>Lynn, Lynn, Blackman &amp; Toohey, P.C. </a:t>
            </a:r>
            <a:endParaRPr dirty="0"/>
          </a:p>
          <a:p>
            <a:pPr marL="0" lvl="0" indent="0" algn="r" rtl="0">
              <a:spcBef>
                <a:spcPts val="1020"/>
              </a:spcBef>
              <a:spcAft>
                <a:spcPts val="0"/>
              </a:spcAft>
              <a:buSzPts val="3045"/>
              <a:buNone/>
            </a:pPr>
            <a:r>
              <a:rPr lang="en-US" dirty="0"/>
              <a:t>76 St. Paul Street, Suite 400</a:t>
            </a:r>
            <a:endParaRPr dirty="0"/>
          </a:p>
          <a:p>
            <a:pPr marL="0" lvl="0" indent="0" algn="r" rtl="0">
              <a:spcBef>
                <a:spcPts val="1020"/>
              </a:spcBef>
              <a:spcAft>
                <a:spcPts val="0"/>
              </a:spcAft>
              <a:buSzPts val="3045"/>
              <a:buNone/>
            </a:pPr>
            <a:r>
              <a:rPr lang="en-US" dirty="0"/>
              <a:t>Burlington, Vermont 05401 802-860-1500</a:t>
            </a:r>
            <a:endParaRPr dirty="0"/>
          </a:p>
          <a:p>
            <a:pPr marL="0" lvl="0" indent="0" algn="r" rtl="0">
              <a:spcBef>
                <a:spcPts val="1020"/>
              </a:spcBef>
              <a:spcAft>
                <a:spcPts val="0"/>
              </a:spcAft>
              <a:buSzPts val="3045"/>
              <a:buNone/>
            </a:pPr>
            <a:r>
              <a:rPr lang="en-US" dirty="0"/>
              <a:t>hthomaslynn@lynnlawvt.com</a:t>
            </a:r>
            <a:endParaRPr dirty="0"/>
          </a:p>
        </p:txBody>
      </p:sp>
      <p:sp>
        <p:nvSpPr>
          <p:cNvPr id="3" name="Footer Placeholder 2"/>
          <p:cNvSpPr>
            <a:spLocks noGrp="1"/>
          </p:cNvSpPr>
          <p:nvPr>
            <p:ph type="ftr" sz="quarter" idx="11"/>
          </p:nvPr>
        </p:nvSpPr>
        <p:spPr/>
        <p:txBody>
          <a:bodyPr/>
          <a:lstStyle/>
          <a:p>
            <a:r>
              <a:rPr lang="en-US"/>
              <a:t>For instructional purposes only. Shall not constitute legal advice. Work Product of Atty. H. Lynn. Updated 10-21-26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479394" y="1070800"/>
            <a:ext cx="3939688" cy="5583126"/>
          </a:xfrm>
        </p:spPr>
        <p:txBody>
          <a:bodyPr>
            <a:normAutofit/>
          </a:bodyPr>
          <a:lstStyle/>
          <a:p>
            <a:pPr algn="r"/>
            <a:r>
              <a:rPr lang="en-US" dirty="0"/>
              <a:t>INSTRUCTIONS FOR USE:</a:t>
            </a:r>
            <a:endParaRPr lang="en-US"/>
          </a:p>
        </p:txBody>
      </p:sp>
      <p:sp>
        <p:nvSpPr>
          <p:cNvPr id="4" name="Footer Placeholder 3"/>
          <p:cNvSpPr>
            <a:spLocks noGrp="1"/>
          </p:cNvSpPr>
          <p:nvPr>
            <p:ph type="ftr" sz="quarter" idx="11"/>
          </p:nvPr>
        </p:nvSpPr>
        <p:spPr>
          <a:xfrm>
            <a:off x="4038600" y="320400"/>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cxnSp>
        <p:nvCxnSpPr>
          <p:cNvPr id="13" name="Straight Connector 12">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7" name="Text Placeholder 2">
            <a:extLst>
              <a:ext uri="{FF2B5EF4-FFF2-40B4-BE49-F238E27FC236}">
                <a16:creationId xmlns:a16="http://schemas.microsoft.com/office/drawing/2014/main" id="{ACBA8FCC-BF7B-6390-452D-F419699B6C96}"/>
              </a:ext>
            </a:extLst>
          </p:cNvPr>
          <p:cNvGraphicFramePr>
            <a:graphicFrameLocks noGrp="1"/>
          </p:cNvGraphicFramePr>
          <p:nvPr>
            <p:ph idx="1"/>
            <p:extLst>
              <p:ext uri="{D42A27DB-BD31-4B8C-83A1-F6EECF244321}">
                <p14:modId xmlns:p14="http://schemas.microsoft.com/office/powerpoint/2010/main" val="2689058279"/>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8928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5CCE41-D55B-4887-8836-76FAAC27F529}"/>
              </a:ext>
            </a:extLst>
          </p:cNvPr>
          <p:cNvSpPr>
            <a:spLocks noGrp="1"/>
          </p:cNvSpPr>
          <p:nvPr>
            <p:ph type="title"/>
          </p:nvPr>
        </p:nvSpPr>
        <p:spPr>
          <a:xfrm>
            <a:off x="803775" y="1106007"/>
            <a:ext cx="10550025" cy="2665014"/>
          </a:xfrm>
        </p:spPr>
        <p:txBody>
          <a:bodyPr anchor="b">
            <a:normAutofit fontScale="90000"/>
          </a:bodyPr>
          <a:lstStyle/>
          <a:p>
            <a:pPr algn="ctr"/>
            <a:r>
              <a:rPr lang="en-US" sz="5600" dirty="0"/>
              <a:t>INSTRUCTIONS:</a:t>
            </a:r>
            <a:br>
              <a:rPr lang="en-US" sz="5600" dirty="0"/>
            </a:br>
            <a:r>
              <a:rPr lang="en-US" sz="5600" dirty="0"/>
              <a:t>FOR EVERY TITLE IX CASE:</a:t>
            </a:r>
            <a:br>
              <a:rPr lang="en-US" sz="5600" dirty="0"/>
            </a:br>
            <a:r>
              <a:rPr lang="en-US" sz="5600" dirty="0"/>
              <a:t>SEEK EVIDENCE ON ALL 5 THRESHOLD CONSIDERATIONS – (Slide 1 of 3)</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8BE1DB27-8D10-452F-B473-F9B6BC90F582}"/>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sp>
        <p:nvSpPr>
          <p:cNvPr id="3" name="Content Placeholder 2">
            <a:extLst>
              <a:ext uri="{FF2B5EF4-FFF2-40B4-BE49-F238E27FC236}">
                <a16:creationId xmlns:a16="http://schemas.microsoft.com/office/drawing/2014/main" id="{8148DD0A-D8DA-4122-B189-B335932043C4}"/>
              </a:ext>
            </a:extLst>
          </p:cNvPr>
          <p:cNvSpPr>
            <a:spLocks noGrp="1"/>
          </p:cNvSpPr>
          <p:nvPr>
            <p:ph idx="1"/>
          </p:nvPr>
        </p:nvSpPr>
        <p:spPr>
          <a:xfrm>
            <a:off x="803775" y="3887996"/>
            <a:ext cx="10550025" cy="2388298"/>
          </a:xfrm>
        </p:spPr>
        <p:txBody>
          <a:bodyPr anchor="t">
            <a:normAutofit fontScale="92500" lnSpcReduction="10000"/>
          </a:bodyPr>
          <a:lstStyle/>
          <a:p>
            <a:r>
              <a:rPr lang="en-US" sz="2000" dirty="0">
                <a:solidFill>
                  <a:schemeClr val="tx1">
                    <a:alpha val="80000"/>
                  </a:schemeClr>
                </a:solidFill>
              </a:rPr>
              <a:t>1)   Whether the alleged conduct was - or was NOT - conduct that was 	engaged in by the Respondent “</a:t>
            </a:r>
            <a:r>
              <a:rPr lang="en-US" sz="2000" b="1" dirty="0">
                <a:solidFill>
                  <a:schemeClr val="tx1">
                    <a:alpha val="80000"/>
                  </a:schemeClr>
                </a:solidFill>
              </a:rPr>
              <a:t>on the basis of (the Complainant’s) sex</a:t>
            </a:r>
            <a:r>
              <a:rPr lang="en-US" sz="2000" dirty="0">
                <a:solidFill>
                  <a:schemeClr val="tx1">
                    <a:alpha val="80000"/>
                  </a:schemeClr>
                </a:solidFill>
              </a:rPr>
              <a:t>” (NOTE: </a:t>
            </a:r>
            <a:r>
              <a:rPr lang="en-US" sz="2000" b="1" i="1" dirty="0">
                <a:solidFill>
                  <a:srgbClr val="00B050"/>
                </a:solidFill>
              </a:rPr>
              <a:t>Where (respondent) conduct is sexual in nature (sexual gestures, or unconsented sexual contact), </a:t>
            </a:r>
            <a:r>
              <a:rPr lang="en-US" sz="2000" i="1" dirty="0"/>
              <a:t>or </a:t>
            </a:r>
            <a:r>
              <a:rPr lang="en-US" sz="2000" b="1" i="1" dirty="0">
                <a:solidFill>
                  <a:srgbClr val="00B050"/>
                </a:solidFill>
              </a:rPr>
              <a:t>where (respondent) conduct references one sex or another (derisive term associated with the female or male gender</a:t>
            </a:r>
            <a:r>
              <a:rPr lang="en-US" sz="2000" i="1" dirty="0"/>
              <a:t>), that suffices to constitute conduct ‘on the basis of sex</a:t>
            </a:r>
            <a:r>
              <a:rPr lang="en-US" sz="2000" dirty="0"/>
              <a:t>.’”  85 </a:t>
            </a:r>
            <a:r>
              <a:rPr lang="en-US" sz="2000" dirty="0" err="1"/>
              <a:t>Fed.Reg</a:t>
            </a:r>
            <a:r>
              <a:rPr lang="en-US" sz="2000" dirty="0"/>
              <a:t>. 30026 (May 19, 2020).  </a:t>
            </a:r>
          </a:p>
          <a:p>
            <a:pPr marL="0" indent="0">
              <a:buNone/>
            </a:pPr>
            <a:endParaRPr lang="en-US" sz="2000" dirty="0">
              <a:solidFill>
                <a:schemeClr val="tx1">
                  <a:alpha val="80000"/>
                </a:schemeClr>
              </a:solidFill>
            </a:endParaRPr>
          </a:p>
          <a:p>
            <a:pPr marL="514350" indent="-514350">
              <a:buAutoNum type="arabicParenR" startAt="2"/>
            </a:pPr>
            <a:r>
              <a:rPr lang="en-US" sz="2000" dirty="0">
                <a:solidFill>
                  <a:schemeClr val="tx1">
                    <a:alpha val="80000"/>
                  </a:schemeClr>
                </a:solidFill>
              </a:rPr>
              <a:t>Whether the alleged conduct of the Respondent was engaged in against a Complainant while within the United States;</a:t>
            </a: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1573208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DA18AE-089D-4153-9384-3B4FB8E3F435}"/>
              </a:ext>
            </a:extLst>
          </p:cNvPr>
          <p:cNvSpPr>
            <a:spLocks noGrp="1"/>
          </p:cNvSpPr>
          <p:nvPr>
            <p:ph type="title"/>
          </p:nvPr>
        </p:nvSpPr>
        <p:spPr>
          <a:xfrm>
            <a:off x="803775" y="1106007"/>
            <a:ext cx="10550025" cy="2658597"/>
          </a:xfrm>
        </p:spPr>
        <p:txBody>
          <a:bodyPr anchor="b">
            <a:normAutofit fontScale="90000"/>
          </a:bodyPr>
          <a:lstStyle/>
          <a:p>
            <a:pPr algn="ctr"/>
            <a:r>
              <a:rPr lang="en-US" sz="5600" dirty="0"/>
              <a:t>INSTRUCTIONS:</a:t>
            </a:r>
            <a:br>
              <a:rPr lang="en-US" sz="5600" dirty="0"/>
            </a:br>
            <a:r>
              <a:rPr lang="en-US" sz="5600" dirty="0"/>
              <a:t>FOR EVERY TITLE IX CASE:</a:t>
            </a:r>
            <a:br>
              <a:rPr lang="en-US" sz="5600" dirty="0"/>
            </a:br>
            <a:r>
              <a:rPr lang="en-US" sz="5600" dirty="0"/>
              <a:t>SEEK EVIDENCE ON ALL 5 THRESHOLD CONSIDERATIONS – (Slide 2 of 3)</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B75938D1-7500-4932-A87C-9674B7732715}"/>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sp>
        <p:nvSpPr>
          <p:cNvPr id="3" name="Content Placeholder 2">
            <a:extLst>
              <a:ext uri="{FF2B5EF4-FFF2-40B4-BE49-F238E27FC236}">
                <a16:creationId xmlns:a16="http://schemas.microsoft.com/office/drawing/2014/main" id="{77981F03-DA7A-425A-A0A1-85BCF7B8A4F7}"/>
              </a:ext>
            </a:extLst>
          </p:cNvPr>
          <p:cNvSpPr>
            <a:spLocks noGrp="1"/>
          </p:cNvSpPr>
          <p:nvPr>
            <p:ph idx="1"/>
          </p:nvPr>
        </p:nvSpPr>
        <p:spPr>
          <a:xfrm>
            <a:off x="803775" y="3617697"/>
            <a:ext cx="10550025" cy="2658598"/>
          </a:xfrm>
        </p:spPr>
        <p:txBody>
          <a:bodyPr anchor="t">
            <a:normAutofit/>
          </a:bodyPr>
          <a:lstStyle/>
          <a:p>
            <a:endParaRPr lang="en-US" sz="1700" dirty="0">
              <a:solidFill>
                <a:schemeClr val="tx1">
                  <a:alpha val="80000"/>
                </a:schemeClr>
              </a:solidFill>
            </a:endParaRPr>
          </a:p>
          <a:p>
            <a:pPr marL="0" indent="0">
              <a:buNone/>
            </a:pPr>
            <a:r>
              <a:rPr lang="en-US" sz="1800" dirty="0">
                <a:solidFill>
                  <a:schemeClr val="tx1">
                    <a:alpha val="80000"/>
                  </a:schemeClr>
                </a:solidFill>
              </a:rPr>
              <a:t>3) Whether the alleged conduct of the Respondent was engaged in against a Complainant since August 14, 2020;</a:t>
            </a:r>
            <a:endParaRPr lang="en-US" sz="1700" dirty="0">
              <a:solidFill>
                <a:schemeClr val="tx1">
                  <a:alpha val="80000"/>
                </a:schemeClr>
              </a:solidFill>
            </a:endParaRPr>
          </a:p>
          <a:p>
            <a:pPr marL="0" indent="0">
              <a:buNone/>
            </a:pPr>
            <a:r>
              <a:rPr lang="en-US" sz="1700" dirty="0">
                <a:solidFill>
                  <a:schemeClr val="tx1">
                    <a:alpha val="80000"/>
                  </a:schemeClr>
                </a:solidFill>
              </a:rPr>
              <a:t>4) Whether the alleged conduct was - or was not -  conduct engaged in by the Respondent in EITHER an education program of the District OR, alternatively, in an activity of the DISTRICT</a:t>
            </a:r>
          </a:p>
          <a:p>
            <a:pPr marL="0" indent="0">
              <a:buNone/>
            </a:pPr>
            <a:r>
              <a:rPr lang="en-US" sz="1700" i="1" dirty="0">
                <a:solidFill>
                  <a:schemeClr val="tx1">
                    <a:alpha val="80000"/>
                  </a:schemeClr>
                </a:solidFill>
              </a:rPr>
              <a:t>	NOTE: Conduct will NOT be deemed to violate Title IX’s prohibitions against sexual harassment if the 	conduct occurred in locations, events, or circumstances over which the District did not exercise </a:t>
            </a:r>
            <a:r>
              <a:rPr lang="en-US" sz="1700" b="1" i="1" dirty="0">
                <a:solidFill>
                  <a:schemeClr val="tx1">
                    <a:alpha val="80000"/>
                  </a:schemeClr>
                </a:solidFill>
              </a:rPr>
              <a:t>substantial 	control</a:t>
            </a:r>
            <a:r>
              <a:rPr lang="en-US" sz="1700" i="1" dirty="0">
                <a:solidFill>
                  <a:schemeClr val="tx1">
                    <a:alpha val="80000"/>
                  </a:schemeClr>
                </a:solidFill>
              </a:rPr>
              <a:t> over both the Respondent and the context in which the harassment occurred. </a:t>
            </a:r>
            <a:r>
              <a:rPr lang="en-US" sz="1700" dirty="0">
                <a:solidFill>
                  <a:schemeClr val="tx1">
                    <a:alpha val="80000"/>
                  </a:schemeClr>
                </a:solidFill>
              </a:rPr>
              <a:t>MODEL POLICY FOR 	PREVENTION OF SEXUAL HARASSMENT AS PROHIBITED BY TITLE IX, II.N. “Limitation in Scope.”</a:t>
            </a: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250523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DA18AE-089D-4153-9384-3B4FB8E3F435}"/>
              </a:ext>
            </a:extLst>
          </p:cNvPr>
          <p:cNvSpPr>
            <a:spLocks noGrp="1"/>
          </p:cNvSpPr>
          <p:nvPr>
            <p:ph type="title"/>
          </p:nvPr>
        </p:nvSpPr>
        <p:spPr>
          <a:xfrm>
            <a:off x="803775" y="1106007"/>
            <a:ext cx="10550025" cy="2551593"/>
          </a:xfrm>
        </p:spPr>
        <p:txBody>
          <a:bodyPr anchor="b">
            <a:normAutofit fontScale="90000"/>
          </a:bodyPr>
          <a:lstStyle/>
          <a:p>
            <a:pPr algn="ctr"/>
            <a:r>
              <a:rPr lang="en-US" sz="5600" dirty="0"/>
              <a:t>INSTRUCTIONS:</a:t>
            </a:r>
            <a:br>
              <a:rPr lang="en-US" sz="5600" dirty="0"/>
            </a:br>
            <a:r>
              <a:rPr lang="en-US" sz="5600" dirty="0"/>
              <a:t>FOR EVERY TITLE IX CASE:</a:t>
            </a:r>
            <a:br>
              <a:rPr lang="en-US" sz="5600" dirty="0"/>
            </a:br>
            <a:r>
              <a:rPr lang="en-US" sz="5600" dirty="0"/>
              <a:t>SEEK EVIDENCE ON ALL 5 THRESHOLD CONSIDERATIONS – (Slide 3 of 3)</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B75938D1-7500-4932-A87C-9674B7732715}"/>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sp>
        <p:nvSpPr>
          <p:cNvPr id="3" name="Content Placeholder 2">
            <a:extLst>
              <a:ext uri="{FF2B5EF4-FFF2-40B4-BE49-F238E27FC236}">
                <a16:creationId xmlns:a16="http://schemas.microsoft.com/office/drawing/2014/main" id="{77981F03-DA7A-425A-A0A1-85BCF7B8A4F7}"/>
              </a:ext>
            </a:extLst>
          </p:cNvPr>
          <p:cNvSpPr>
            <a:spLocks noGrp="1"/>
          </p:cNvSpPr>
          <p:nvPr>
            <p:ph idx="1"/>
          </p:nvPr>
        </p:nvSpPr>
        <p:spPr>
          <a:xfrm>
            <a:off x="803775" y="3774575"/>
            <a:ext cx="10550025" cy="2501719"/>
          </a:xfrm>
        </p:spPr>
        <p:txBody>
          <a:bodyPr anchor="t">
            <a:normAutofit/>
          </a:bodyPr>
          <a:lstStyle/>
          <a:p>
            <a:endParaRPr lang="en-US" sz="2000" dirty="0">
              <a:solidFill>
                <a:schemeClr val="tx1">
                  <a:alpha val="80000"/>
                </a:schemeClr>
              </a:solidFill>
            </a:endParaRPr>
          </a:p>
          <a:p>
            <a:pPr marL="0" indent="0">
              <a:buNone/>
            </a:pPr>
            <a:r>
              <a:rPr lang="en-US" sz="2000" dirty="0">
                <a:solidFill>
                  <a:schemeClr val="tx1">
                    <a:alpha val="80000"/>
                  </a:schemeClr>
                </a:solidFill>
              </a:rPr>
              <a:t>5) Whether the Respondent who engaged in the alleged conduct was - or was not – a “COVERED PARTY.” </a:t>
            </a:r>
          </a:p>
          <a:p>
            <a:r>
              <a:rPr lang="en-US" sz="2000" i="1" dirty="0">
                <a:solidFill>
                  <a:schemeClr val="tx1">
                    <a:alpha val="80000"/>
                  </a:schemeClr>
                </a:solidFill>
              </a:rPr>
              <a:t>NOTE: A covered party is a student, employee or any third party who contracts with the District to provide services to District students or employees, upon District property, or during any school program or activity. </a:t>
            </a: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97076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AEA2B-4690-46EF-B786-877292EE9F8F}"/>
              </a:ext>
            </a:extLst>
          </p:cNvPr>
          <p:cNvSpPr>
            <a:spLocks noGrp="1"/>
          </p:cNvSpPr>
          <p:nvPr>
            <p:ph type="title"/>
          </p:nvPr>
        </p:nvSpPr>
        <p:spPr>
          <a:xfrm>
            <a:off x="803775" y="1106007"/>
            <a:ext cx="10550025" cy="1182927"/>
          </a:xfrm>
        </p:spPr>
        <p:txBody>
          <a:bodyPr anchor="b">
            <a:normAutofit/>
          </a:bodyPr>
          <a:lstStyle/>
          <a:p>
            <a:r>
              <a:rPr lang="en-US" sz="3900" dirty="0"/>
              <a:t>AND FOR ANY CASE involving an </a:t>
            </a:r>
            <a:r>
              <a:rPr lang="en-US" sz="3900" i="1" dirty="0"/>
              <a:t>EMPLOYEE RESPONDENT</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B9A4923C-8402-4169-9962-BFC577B91131}"/>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endParaRPr lang="en-US" sz="600" dirty="0">
              <a:solidFill>
                <a:schemeClr val="tx1">
                  <a:alpha val="60000"/>
                </a:schemeClr>
              </a:solidFill>
            </a:endParaRPr>
          </a:p>
        </p:txBody>
      </p:sp>
      <p:sp>
        <p:nvSpPr>
          <p:cNvPr id="3" name="Content Placeholder 2">
            <a:extLst>
              <a:ext uri="{FF2B5EF4-FFF2-40B4-BE49-F238E27FC236}">
                <a16:creationId xmlns:a16="http://schemas.microsoft.com/office/drawing/2014/main" id="{36263491-74AC-40D0-8A59-428717D3430E}"/>
              </a:ext>
            </a:extLst>
          </p:cNvPr>
          <p:cNvSpPr>
            <a:spLocks noGrp="1"/>
          </p:cNvSpPr>
          <p:nvPr>
            <p:ph idx="1"/>
          </p:nvPr>
        </p:nvSpPr>
        <p:spPr>
          <a:xfrm>
            <a:off x="803775" y="2598947"/>
            <a:ext cx="10550025" cy="3677348"/>
          </a:xfrm>
        </p:spPr>
        <p:txBody>
          <a:bodyPr anchor="t">
            <a:normAutofit/>
          </a:bodyPr>
          <a:lstStyle/>
          <a:p>
            <a:pPr marL="0" indent="0">
              <a:buNone/>
            </a:pPr>
            <a:r>
              <a:rPr lang="en-US" sz="2000" b="1" dirty="0">
                <a:solidFill>
                  <a:schemeClr val="tx1">
                    <a:alpha val="80000"/>
                  </a:schemeClr>
                </a:solidFill>
              </a:rPr>
              <a:t>In any case of harassment alleged to have been committed BY a DISTRICT employee</a:t>
            </a:r>
            <a:r>
              <a:rPr lang="en-US" sz="2000" dirty="0">
                <a:solidFill>
                  <a:schemeClr val="tx1">
                    <a:alpha val="80000"/>
                  </a:schemeClr>
                </a:solidFill>
              </a:rPr>
              <a:t>, YOU MUST inquire/gather information as to, whether or not a </a:t>
            </a:r>
            <a:r>
              <a:rPr lang="en-US" sz="2000" b="1" dirty="0">
                <a:solidFill>
                  <a:schemeClr val="tx1">
                    <a:alpha val="80000"/>
                  </a:schemeClr>
                </a:solidFill>
              </a:rPr>
              <a:t>Respondent employee:</a:t>
            </a:r>
          </a:p>
          <a:p>
            <a:pPr marL="0" indent="0">
              <a:buNone/>
            </a:pPr>
            <a:r>
              <a:rPr lang="en-US" sz="2000" dirty="0">
                <a:solidFill>
                  <a:schemeClr val="tx1">
                    <a:alpha val="80000"/>
                  </a:schemeClr>
                </a:solidFill>
              </a:rPr>
              <a:t>	(1) conditioned the provision of an aid, benefit or service of the District on a (student or co-	employee) Complainant’s participation in RESPONDENT’s “unwelcome sexual conduct*”;</a:t>
            </a:r>
          </a:p>
          <a:p>
            <a:pPr marL="0" indent="0">
              <a:buNone/>
            </a:pPr>
            <a:endParaRPr lang="en-US" sz="2000" dirty="0">
              <a:solidFill>
                <a:schemeClr val="tx1">
                  <a:alpha val="80000"/>
                </a:schemeClr>
              </a:solidFill>
            </a:endParaRPr>
          </a:p>
          <a:p>
            <a:pPr marL="0" indent="0">
              <a:buNone/>
            </a:pPr>
            <a:r>
              <a:rPr lang="en-US" sz="2000" dirty="0">
                <a:solidFill>
                  <a:schemeClr val="tx1">
                    <a:alpha val="80000"/>
                  </a:schemeClr>
                </a:solidFill>
              </a:rPr>
              <a:t>SOURCE: 2020 TITLE IX POLICY II.N.1. (“Quid Pro Quo”). </a:t>
            </a:r>
            <a:r>
              <a:rPr lang="en-US" sz="2000" u="sng" dirty="0">
                <a:solidFill>
                  <a:schemeClr val="tx1">
                    <a:alpha val="80000"/>
                  </a:schemeClr>
                </a:solidFill>
              </a:rPr>
              <a:t>If the Coordinator’s letter did not announce this as a focus in the announcement letter, contact the Coordinator, and if appropriate, </a:t>
            </a:r>
            <a:r>
              <a:rPr lang="en-US" sz="2000" u="sng">
                <a:solidFill>
                  <a:schemeClr val="tx1">
                    <a:alpha val="80000"/>
                  </a:schemeClr>
                </a:solidFill>
              </a:rPr>
              <a:t>confer with legal </a:t>
            </a:r>
            <a:r>
              <a:rPr lang="en-US" sz="2000" u="sng" dirty="0">
                <a:solidFill>
                  <a:schemeClr val="tx1">
                    <a:alpha val="80000"/>
                  </a:schemeClr>
                </a:solidFill>
              </a:rPr>
              <a:t>counsel.</a:t>
            </a:r>
            <a:endParaRPr lang="en-US" sz="2000" dirty="0">
              <a:solidFill>
                <a:schemeClr val="tx1">
                  <a:alpha val="80000"/>
                </a:schemeClr>
              </a:solidFill>
            </a:endParaRP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3377013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10E3EF-BFE7-4834-B3CF-9D9B6620D47C}"/>
              </a:ext>
            </a:extLst>
          </p:cNvPr>
          <p:cNvSpPr>
            <a:spLocks noGrp="1"/>
          </p:cNvSpPr>
          <p:nvPr>
            <p:ph type="title"/>
          </p:nvPr>
        </p:nvSpPr>
        <p:spPr>
          <a:xfrm>
            <a:off x="803775" y="806471"/>
            <a:ext cx="10550025" cy="3174336"/>
          </a:xfrm>
        </p:spPr>
        <p:txBody>
          <a:bodyPr anchor="b">
            <a:normAutofit/>
          </a:bodyPr>
          <a:lstStyle/>
          <a:p>
            <a:r>
              <a:rPr lang="en-US" sz="5600" dirty="0"/>
              <a:t>For the prohibited conduct category of “</a:t>
            </a:r>
            <a:r>
              <a:rPr lang="en-US" sz="5600" i="1" dirty="0"/>
              <a:t>unwelcome sexual conduct…effective(</a:t>
            </a:r>
            <a:r>
              <a:rPr lang="en-US" sz="5600" i="1" dirty="0" err="1"/>
              <a:t>ly</a:t>
            </a:r>
            <a:r>
              <a:rPr lang="en-US" sz="5600" i="1" dirty="0"/>
              <a:t>) </a:t>
            </a:r>
            <a:r>
              <a:rPr lang="en-US" sz="5600" i="1"/>
              <a:t>denying Complainant </a:t>
            </a:r>
            <a:r>
              <a:rPr lang="en-US" sz="5600" i="1" dirty="0"/>
              <a:t>equal access</a:t>
            </a:r>
            <a:r>
              <a:rPr lang="en-US" sz="5600" dirty="0"/>
              <a:t>…” </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AC1F6A3E-C174-4868-9541-9BF0A94601DC}"/>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sp>
        <p:nvSpPr>
          <p:cNvPr id="3" name="Content Placeholder 2">
            <a:extLst>
              <a:ext uri="{FF2B5EF4-FFF2-40B4-BE49-F238E27FC236}">
                <a16:creationId xmlns:a16="http://schemas.microsoft.com/office/drawing/2014/main" id="{0DC1BC5A-BA81-4D27-B54D-2613E9184E31}"/>
              </a:ext>
            </a:extLst>
          </p:cNvPr>
          <p:cNvSpPr>
            <a:spLocks noGrp="1"/>
          </p:cNvSpPr>
          <p:nvPr>
            <p:ph idx="1"/>
          </p:nvPr>
        </p:nvSpPr>
        <p:spPr>
          <a:xfrm>
            <a:off x="107005" y="3980807"/>
            <a:ext cx="11877472" cy="2682640"/>
          </a:xfrm>
        </p:spPr>
        <p:txBody>
          <a:bodyPr anchor="t">
            <a:normAutofit/>
          </a:bodyPr>
          <a:lstStyle/>
          <a:p>
            <a:pPr marL="0" indent="0">
              <a:buNone/>
            </a:pPr>
            <a:r>
              <a:rPr lang="en-US" sz="2000" dirty="0">
                <a:solidFill>
                  <a:schemeClr val="tx1">
                    <a:alpha val="80000"/>
                  </a:schemeClr>
                </a:solidFill>
              </a:rPr>
              <a:t>YOU MUST inquire/gather information as to, whether or not a Respondent:</a:t>
            </a:r>
          </a:p>
          <a:p>
            <a:pPr marL="0" indent="0">
              <a:buNone/>
            </a:pPr>
            <a:r>
              <a:rPr lang="en-US" sz="2000" dirty="0">
                <a:solidFill>
                  <a:schemeClr val="tx1">
                    <a:alpha val="80000"/>
                  </a:schemeClr>
                </a:solidFill>
              </a:rPr>
              <a:t>1) Respondent’s conduct was “</a:t>
            </a:r>
            <a:r>
              <a:rPr lang="en-US" sz="2000" u="sng" dirty="0">
                <a:solidFill>
                  <a:schemeClr val="tx1">
                    <a:alpha val="80000"/>
                  </a:schemeClr>
                </a:solidFill>
              </a:rPr>
              <a:t>unwelcome sexual conduct</a:t>
            </a:r>
            <a:r>
              <a:rPr lang="en-US" sz="2000" dirty="0">
                <a:solidFill>
                  <a:schemeClr val="tx1">
                    <a:alpha val="80000"/>
                  </a:schemeClr>
                </a:solidFill>
              </a:rPr>
              <a:t>” (i.e. Respondent’s sexual conduct was not welcome by the Complainant);</a:t>
            </a:r>
          </a:p>
          <a:p>
            <a:pPr marL="0" indent="0">
              <a:buNone/>
            </a:pPr>
            <a:r>
              <a:rPr lang="en-US" sz="2000" dirty="0">
                <a:solidFill>
                  <a:schemeClr val="tx1">
                    <a:alpha val="80000"/>
                  </a:schemeClr>
                </a:solidFill>
              </a:rPr>
              <a:t>AND</a:t>
            </a:r>
          </a:p>
          <a:p>
            <a:pPr marL="0" indent="0">
              <a:buNone/>
            </a:pPr>
            <a:r>
              <a:rPr lang="en-US" sz="2000" dirty="0">
                <a:solidFill>
                  <a:schemeClr val="tx1">
                    <a:alpha val="80000"/>
                  </a:schemeClr>
                </a:solidFill>
              </a:rPr>
              <a:t>2) Respondent’s conduct was so severe, pervasive AND objectively offensive that it </a:t>
            </a:r>
            <a:r>
              <a:rPr lang="en-US" sz="2000" u="sng" dirty="0">
                <a:solidFill>
                  <a:schemeClr val="tx1">
                    <a:alpha val="80000"/>
                  </a:schemeClr>
                </a:solidFill>
              </a:rPr>
              <a:t>effectively denied Complainant (Student or co-employee) equal access to the District’s education program or activity.</a:t>
            </a:r>
            <a:endParaRPr lang="en-US" sz="2000" dirty="0">
              <a:solidFill>
                <a:schemeClr val="tx1">
                  <a:alpha val="80000"/>
                </a:schemeClr>
              </a:solidFill>
            </a:endParaRPr>
          </a:p>
          <a:p>
            <a:pPr marL="0" indent="0">
              <a:buNone/>
            </a:pPr>
            <a:r>
              <a:rPr lang="en-US" sz="2000" dirty="0">
                <a:solidFill>
                  <a:schemeClr val="tx1">
                    <a:alpha val="80000"/>
                  </a:schemeClr>
                </a:solidFill>
              </a:rPr>
              <a:t>SOURCE: 2020 TITLE IX POLICY II.N.2.</a:t>
            </a: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17235161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DF4356-752B-4A2A-9A55-CF887B839DB5}"/>
              </a:ext>
            </a:extLst>
          </p:cNvPr>
          <p:cNvSpPr>
            <a:spLocks noGrp="1"/>
          </p:cNvSpPr>
          <p:nvPr>
            <p:ph type="title"/>
          </p:nvPr>
        </p:nvSpPr>
        <p:spPr>
          <a:xfrm>
            <a:off x="803775" y="1106007"/>
            <a:ext cx="10550025" cy="1182927"/>
          </a:xfrm>
        </p:spPr>
        <p:txBody>
          <a:bodyPr anchor="b">
            <a:normAutofit/>
          </a:bodyPr>
          <a:lstStyle/>
          <a:p>
            <a:r>
              <a:rPr lang="en-US" sz="5600"/>
              <a:t>In ALL cases of sexual assault - </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65B9298-A0AB-425B-88EE-AFEF02B1D74F}"/>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sp>
        <p:nvSpPr>
          <p:cNvPr id="3" name="Content Placeholder 2">
            <a:extLst>
              <a:ext uri="{FF2B5EF4-FFF2-40B4-BE49-F238E27FC236}">
                <a16:creationId xmlns:a16="http://schemas.microsoft.com/office/drawing/2014/main" id="{78D0659E-CA48-4A20-989F-9670614624B7}"/>
              </a:ext>
            </a:extLst>
          </p:cNvPr>
          <p:cNvSpPr>
            <a:spLocks noGrp="1"/>
          </p:cNvSpPr>
          <p:nvPr>
            <p:ph idx="1"/>
          </p:nvPr>
        </p:nvSpPr>
        <p:spPr>
          <a:xfrm>
            <a:off x="803775" y="2598947"/>
            <a:ext cx="10550025" cy="3677348"/>
          </a:xfrm>
        </p:spPr>
        <p:txBody>
          <a:bodyPr anchor="t">
            <a:normAutofit/>
          </a:bodyPr>
          <a:lstStyle/>
          <a:p>
            <a:pPr marL="0" indent="0">
              <a:buNone/>
            </a:pPr>
            <a:r>
              <a:rPr lang="en-US" sz="2000" b="1" dirty="0">
                <a:solidFill>
                  <a:schemeClr val="tx1">
                    <a:alpha val="80000"/>
                  </a:schemeClr>
                </a:solidFill>
              </a:rPr>
              <a:t>In any case of sexual harassment involving allegations of sexual assault </a:t>
            </a:r>
            <a:r>
              <a:rPr lang="en-US" sz="2000" dirty="0">
                <a:solidFill>
                  <a:schemeClr val="tx1">
                    <a:alpha val="80000"/>
                  </a:schemeClr>
                </a:solidFill>
              </a:rPr>
              <a:t>YOU MUST inquire/gather information as to, whether or not a Respondent engaged in:</a:t>
            </a:r>
          </a:p>
          <a:p>
            <a:pPr marL="0" indent="0">
              <a:buNone/>
            </a:pPr>
            <a:endParaRPr lang="en-US" sz="2000" b="1" dirty="0">
              <a:solidFill>
                <a:schemeClr val="tx1">
                  <a:alpha val="80000"/>
                </a:schemeClr>
              </a:solidFill>
            </a:endParaRPr>
          </a:p>
          <a:p>
            <a:r>
              <a:rPr lang="en-US" sz="2000" b="1" dirty="0">
                <a:solidFill>
                  <a:schemeClr val="tx1">
                    <a:alpha val="80000"/>
                  </a:schemeClr>
                </a:solidFill>
              </a:rPr>
              <a:t>“Sexual assault:”</a:t>
            </a:r>
            <a:r>
              <a:rPr lang="en-US" sz="2000" dirty="0">
                <a:solidFill>
                  <a:schemeClr val="tx1">
                    <a:alpha val="80000"/>
                  </a:schemeClr>
                </a:solidFill>
              </a:rPr>
              <a:t> Any sexual act(s) directed at another person (student or co-employee) without their consent, including instances where the victim is unable to lawfully give consent because of age or cognitive ability. Consent to a sexual act exists where words, actions or other non-verbal conduct objectively communicates a desire to participate in the sexual act(s). Consent to some sexual act(s) does not indicate consent to all sexual acts. Consent may be withdrawn at ANY time by objectively communicating through words, actions or other non-verbal conduct.  </a:t>
            </a:r>
          </a:p>
          <a:p>
            <a:r>
              <a:rPr lang="en-US" sz="2000" dirty="0">
                <a:solidFill>
                  <a:schemeClr val="tx1">
                    <a:alpha val="80000"/>
                  </a:schemeClr>
                </a:solidFill>
              </a:rPr>
              <a:t>2020 TITLE IX POLICY II.N.3.a.</a:t>
            </a: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1318824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DF4356-752B-4A2A-9A55-CF887B839DB5}"/>
              </a:ext>
            </a:extLst>
          </p:cNvPr>
          <p:cNvSpPr>
            <a:spLocks noGrp="1"/>
          </p:cNvSpPr>
          <p:nvPr>
            <p:ph type="title"/>
          </p:nvPr>
        </p:nvSpPr>
        <p:spPr>
          <a:xfrm>
            <a:off x="803775" y="1106007"/>
            <a:ext cx="10550025" cy="1182927"/>
          </a:xfrm>
        </p:spPr>
        <p:txBody>
          <a:bodyPr anchor="b">
            <a:normAutofit/>
          </a:bodyPr>
          <a:lstStyle/>
          <a:p>
            <a:r>
              <a:rPr lang="en-US" sz="3900"/>
              <a:t>In ALL cases of alleged sexual harassment involving dating violence…</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65B9298-A0AB-425B-88EE-AFEF02B1D74F}"/>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sp>
        <p:nvSpPr>
          <p:cNvPr id="3" name="Content Placeholder 2">
            <a:extLst>
              <a:ext uri="{FF2B5EF4-FFF2-40B4-BE49-F238E27FC236}">
                <a16:creationId xmlns:a16="http://schemas.microsoft.com/office/drawing/2014/main" id="{78D0659E-CA48-4A20-989F-9670614624B7}"/>
              </a:ext>
            </a:extLst>
          </p:cNvPr>
          <p:cNvSpPr>
            <a:spLocks noGrp="1"/>
          </p:cNvSpPr>
          <p:nvPr>
            <p:ph idx="1"/>
          </p:nvPr>
        </p:nvSpPr>
        <p:spPr>
          <a:xfrm>
            <a:off x="803775" y="2598947"/>
            <a:ext cx="10550025" cy="3677348"/>
          </a:xfrm>
        </p:spPr>
        <p:txBody>
          <a:bodyPr anchor="t">
            <a:normAutofit/>
          </a:bodyPr>
          <a:lstStyle/>
          <a:p>
            <a:pPr marL="0" indent="0">
              <a:buNone/>
            </a:pPr>
            <a:r>
              <a:rPr lang="en-US" sz="2000" b="1" dirty="0">
                <a:solidFill>
                  <a:schemeClr val="tx1">
                    <a:alpha val="80000"/>
                  </a:schemeClr>
                </a:solidFill>
              </a:rPr>
              <a:t>In any case of sexual harassment involving allegations of dating violence </a:t>
            </a:r>
            <a:r>
              <a:rPr lang="en-US" sz="2000" dirty="0">
                <a:solidFill>
                  <a:schemeClr val="tx1">
                    <a:alpha val="80000"/>
                  </a:schemeClr>
                </a:solidFill>
              </a:rPr>
              <a:t>YOU MUST inquire/gather information as to, whether or not a Respondent engaged in:</a:t>
            </a:r>
          </a:p>
          <a:p>
            <a:pPr marL="0" indent="0">
              <a:buNone/>
            </a:pPr>
            <a:endParaRPr lang="en-US" sz="2000" b="1" dirty="0">
              <a:solidFill>
                <a:schemeClr val="tx1">
                  <a:alpha val="80000"/>
                </a:schemeClr>
              </a:solidFill>
            </a:endParaRPr>
          </a:p>
          <a:p>
            <a:r>
              <a:rPr lang="en-US" sz="2000" b="1" dirty="0">
                <a:solidFill>
                  <a:schemeClr val="tx1">
                    <a:alpha val="80000"/>
                  </a:schemeClr>
                </a:solidFill>
              </a:rPr>
              <a:t>“Dating Violence:” </a:t>
            </a:r>
            <a:r>
              <a:rPr lang="en-US" sz="2000" dirty="0">
                <a:solidFill>
                  <a:schemeClr val="tx1">
                    <a:alpha val="80000"/>
                  </a:schemeClr>
                </a:solidFill>
              </a:rPr>
              <a:t>Violence committed by a person who is or has been in a social relationship of a romantic or intimate nature with the victim. The existence of the relationship shall be considered with reference to the length of the relationship, the type of relationship and the frequency of the interactions between persons involved in the relationship. </a:t>
            </a:r>
          </a:p>
          <a:p>
            <a:r>
              <a:rPr lang="en-US" sz="2000" dirty="0">
                <a:solidFill>
                  <a:schemeClr val="tx1">
                    <a:alpha val="80000"/>
                  </a:schemeClr>
                </a:solidFill>
              </a:rPr>
              <a:t>2020 TITLE IX POLICY II.N.3.b.</a:t>
            </a:r>
            <a:endParaRPr lang="en-US" sz="2000" b="1" dirty="0">
              <a:solidFill>
                <a:schemeClr val="tx1">
                  <a:alpha val="80000"/>
                </a:schemeClr>
              </a:solidFill>
            </a:endParaRP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3948606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DF4356-752B-4A2A-9A55-CF887B839DB5}"/>
              </a:ext>
            </a:extLst>
          </p:cNvPr>
          <p:cNvSpPr>
            <a:spLocks noGrp="1"/>
          </p:cNvSpPr>
          <p:nvPr>
            <p:ph type="title"/>
          </p:nvPr>
        </p:nvSpPr>
        <p:spPr>
          <a:xfrm>
            <a:off x="803775" y="1106007"/>
            <a:ext cx="10550025" cy="1182927"/>
          </a:xfrm>
        </p:spPr>
        <p:txBody>
          <a:bodyPr anchor="b">
            <a:normAutofit/>
          </a:bodyPr>
          <a:lstStyle/>
          <a:p>
            <a:r>
              <a:rPr lang="en-US" sz="3900"/>
              <a:t>In ALL cases of alleged sexual harassment involving domestic violence…</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65B9298-A0AB-425B-88EE-AFEF02B1D74F}"/>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sp>
        <p:nvSpPr>
          <p:cNvPr id="3" name="Content Placeholder 2">
            <a:extLst>
              <a:ext uri="{FF2B5EF4-FFF2-40B4-BE49-F238E27FC236}">
                <a16:creationId xmlns:a16="http://schemas.microsoft.com/office/drawing/2014/main" id="{78D0659E-CA48-4A20-989F-9670614624B7}"/>
              </a:ext>
            </a:extLst>
          </p:cNvPr>
          <p:cNvSpPr>
            <a:spLocks noGrp="1"/>
          </p:cNvSpPr>
          <p:nvPr>
            <p:ph idx="1"/>
          </p:nvPr>
        </p:nvSpPr>
        <p:spPr>
          <a:xfrm>
            <a:off x="803775" y="2598947"/>
            <a:ext cx="10550025" cy="3677348"/>
          </a:xfrm>
        </p:spPr>
        <p:txBody>
          <a:bodyPr anchor="t">
            <a:normAutofit/>
          </a:bodyPr>
          <a:lstStyle/>
          <a:p>
            <a:pPr marL="0" indent="0">
              <a:buNone/>
            </a:pPr>
            <a:r>
              <a:rPr lang="en-US" sz="2000" b="1" dirty="0">
                <a:solidFill>
                  <a:schemeClr val="tx1">
                    <a:alpha val="80000"/>
                  </a:schemeClr>
                </a:solidFill>
              </a:rPr>
              <a:t>In any case of sexual harassment involving allegations of domestic violence </a:t>
            </a:r>
            <a:r>
              <a:rPr lang="en-US" sz="2000" dirty="0">
                <a:solidFill>
                  <a:schemeClr val="tx1">
                    <a:alpha val="80000"/>
                  </a:schemeClr>
                </a:solidFill>
              </a:rPr>
              <a:t>YOU MUST inquire/gather information as to, whether or not a Respondent engaged in:</a:t>
            </a:r>
          </a:p>
          <a:p>
            <a:pPr marL="0" indent="0">
              <a:buNone/>
            </a:pPr>
            <a:endParaRPr lang="en-US" sz="2000" b="1" dirty="0">
              <a:solidFill>
                <a:schemeClr val="tx1">
                  <a:alpha val="80000"/>
                </a:schemeClr>
              </a:solidFill>
            </a:endParaRPr>
          </a:p>
          <a:p>
            <a:r>
              <a:rPr lang="en-US" sz="2000" b="1" dirty="0">
                <a:solidFill>
                  <a:schemeClr val="tx1">
                    <a:alpha val="80000"/>
                  </a:schemeClr>
                </a:solidFill>
              </a:rPr>
              <a:t>“Domestic Violence:” </a:t>
            </a:r>
            <a:r>
              <a:rPr lang="en-US" sz="2000" dirty="0">
                <a:solidFill>
                  <a:schemeClr val="tx1">
                    <a:alpha val="80000"/>
                  </a:schemeClr>
                </a:solidFill>
              </a:rPr>
              <a:t>Felony or misdemeanor crimes of violence committed by a current or former spouse or intimate partner of the victim, by a person with whom the victim shares a child, by a person who is cohabitating with ore has cohabited with the victim as a spouse or intimate partner or any other persons protected under 15 V.S.A. Section 1101 from domestic abuse.</a:t>
            </a:r>
          </a:p>
          <a:p>
            <a:r>
              <a:rPr lang="en-US" sz="2000" dirty="0">
                <a:solidFill>
                  <a:schemeClr val="tx1">
                    <a:alpha val="80000"/>
                  </a:schemeClr>
                </a:solidFill>
              </a:rPr>
              <a:t>2020 TITLE IX POLICY, II.N.3.c.</a:t>
            </a:r>
          </a:p>
          <a:p>
            <a:r>
              <a:rPr lang="en-US" sz="2000" dirty="0">
                <a:solidFill>
                  <a:schemeClr val="tx1">
                    <a:alpha val="80000"/>
                  </a:schemeClr>
                </a:solidFill>
              </a:rPr>
              <a:t>And (see next slide for final definition to consider);</a:t>
            </a: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2626694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DF4356-752B-4A2A-9A55-CF887B839DB5}"/>
              </a:ext>
            </a:extLst>
          </p:cNvPr>
          <p:cNvSpPr>
            <a:spLocks noGrp="1"/>
          </p:cNvSpPr>
          <p:nvPr>
            <p:ph type="title"/>
          </p:nvPr>
        </p:nvSpPr>
        <p:spPr>
          <a:xfrm>
            <a:off x="803775" y="1106007"/>
            <a:ext cx="10550025" cy="1182927"/>
          </a:xfrm>
        </p:spPr>
        <p:txBody>
          <a:bodyPr anchor="b">
            <a:normAutofit/>
          </a:bodyPr>
          <a:lstStyle/>
          <a:p>
            <a:r>
              <a:rPr lang="en-US" sz="3900"/>
              <a:t>In ALL cases of alleged sexual harassment involving stalking …</a:t>
            </a:r>
          </a:p>
        </p:txBody>
      </p:sp>
      <p:cxnSp>
        <p:nvCxnSpPr>
          <p:cNvPr id="12" name="Straight Connector 1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365B9298-A0AB-425B-88EE-AFEF02B1D74F}"/>
              </a:ext>
            </a:extLst>
          </p:cNvPr>
          <p:cNvSpPr>
            <a:spLocks noGrp="1"/>
          </p:cNvSpPr>
          <p:nvPr>
            <p:ph type="ftr" sz="quarter" idx="11"/>
          </p:nvPr>
        </p:nvSpPr>
        <p:spPr>
          <a:xfrm>
            <a:off x="7962190" y="623907"/>
            <a:ext cx="4114800" cy="365125"/>
          </a:xfrm>
        </p:spPr>
        <p:txBody>
          <a:bodyPr>
            <a:normAutofit/>
          </a:bodyPr>
          <a:lstStyle/>
          <a:p>
            <a:pPr>
              <a:lnSpc>
                <a:spcPct val="90000"/>
              </a:lnSpc>
              <a:spcAft>
                <a:spcPts val="600"/>
              </a:spcAft>
            </a:pPr>
            <a:r>
              <a:rPr lang="en-US" sz="600">
                <a:solidFill>
                  <a:schemeClr val="tx1">
                    <a:alpha val="60000"/>
                  </a:schemeClr>
                </a:solidFill>
              </a:rPr>
              <a:t>For instructional purposes only. Shall not constitute legal advice. Work Product of Atty. H. Lynn. Updated 10-21-26</a:t>
            </a:r>
          </a:p>
        </p:txBody>
      </p:sp>
      <p:sp>
        <p:nvSpPr>
          <p:cNvPr id="3" name="Content Placeholder 2">
            <a:extLst>
              <a:ext uri="{FF2B5EF4-FFF2-40B4-BE49-F238E27FC236}">
                <a16:creationId xmlns:a16="http://schemas.microsoft.com/office/drawing/2014/main" id="{78D0659E-CA48-4A20-989F-9670614624B7}"/>
              </a:ext>
            </a:extLst>
          </p:cNvPr>
          <p:cNvSpPr>
            <a:spLocks noGrp="1"/>
          </p:cNvSpPr>
          <p:nvPr>
            <p:ph idx="1"/>
          </p:nvPr>
        </p:nvSpPr>
        <p:spPr>
          <a:xfrm>
            <a:off x="803775" y="2598947"/>
            <a:ext cx="10550025" cy="3677348"/>
          </a:xfrm>
        </p:spPr>
        <p:txBody>
          <a:bodyPr anchor="t">
            <a:normAutofit/>
          </a:bodyPr>
          <a:lstStyle/>
          <a:p>
            <a:pPr marL="0" indent="0">
              <a:buNone/>
            </a:pPr>
            <a:r>
              <a:rPr lang="en-US" sz="2000" b="1" dirty="0">
                <a:solidFill>
                  <a:schemeClr val="tx1">
                    <a:alpha val="80000"/>
                  </a:schemeClr>
                </a:solidFill>
              </a:rPr>
              <a:t>In any case of sexual harassment involving allegations of domestic violence </a:t>
            </a:r>
            <a:r>
              <a:rPr lang="en-US" sz="2000" dirty="0">
                <a:solidFill>
                  <a:schemeClr val="tx1">
                    <a:alpha val="80000"/>
                  </a:schemeClr>
                </a:solidFill>
              </a:rPr>
              <a:t>YOU MUST inquire/gather information as to, whether or not a Respondent engaged in:</a:t>
            </a:r>
          </a:p>
          <a:p>
            <a:pPr marL="0" indent="0">
              <a:buNone/>
            </a:pPr>
            <a:endParaRPr lang="en-US" sz="2000" b="1" dirty="0">
              <a:solidFill>
                <a:schemeClr val="tx1">
                  <a:alpha val="80000"/>
                </a:schemeClr>
              </a:solidFill>
            </a:endParaRPr>
          </a:p>
          <a:p>
            <a:r>
              <a:rPr lang="en-US" sz="2000" b="1" dirty="0">
                <a:solidFill>
                  <a:schemeClr val="tx1">
                    <a:alpha val="80000"/>
                  </a:schemeClr>
                </a:solidFill>
              </a:rPr>
              <a:t>“Stalking” </a:t>
            </a:r>
            <a:r>
              <a:rPr lang="en-US" sz="2000" dirty="0">
                <a:solidFill>
                  <a:schemeClr val="tx1">
                    <a:alpha val="80000"/>
                  </a:schemeClr>
                </a:solidFill>
              </a:rPr>
              <a:t>– A course of conduct (by Respondent student or District Employee) directed at (Complainant student or Complainant co-employee) that would either cause a reasonable person to: </a:t>
            </a:r>
          </a:p>
          <a:p>
            <a:pPr marL="914400" lvl="1" indent="-457200">
              <a:buAutoNum type="arabicParenBoth"/>
            </a:pPr>
            <a:r>
              <a:rPr lang="en-US" sz="2000" dirty="0">
                <a:solidFill>
                  <a:schemeClr val="tx1">
                    <a:alpha val="80000"/>
                  </a:schemeClr>
                </a:solidFill>
              </a:rPr>
              <a:t>fear for their safety; OR </a:t>
            </a:r>
          </a:p>
          <a:p>
            <a:pPr marL="914400" lvl="1" indent="-457200">
              <a:buAutoNum type="arabicParenBoth"/>
            </a:pPr>
            <a:r>
              <a:rPr lang="en-US" sz="2000" dirty="0">
                <a:solidFill>
                  <a:schemeClr val="tx1">
                    <a:alpha val="80000"/>
                  </a:schemeClr>
                </a:solidFill>
              </a:rPr>
              <a:t>the safety of others; OR</a:t>
            </a:r>
          </a:p>
          <a:p>
            <a:pPr marL="914400" lvl="1" indent="-457200">
              <a:buAutoNum type="arabicParenBoth"/>
            </a:pPr>
            <a:r>
              <a:rPr lang="en-US" sz="2000" dirty="0">
                <a:solidFill>
                  <a:schemeClr val="tx1">
                    <a:alpha val="80000"/>
                  </a:schemeClr>
                </a:solidFill>
              </a:rPr>
              <a:t>suffer substantial emotional distress.</a:t>
            </a:r>
          </a:p>
          <a:p>
            <a:pPr marL="457200" lvl="1" indent="0">
              <a:buNone/>
            </a:pPr>
            <a:r>
              <a:rPr lang="en-US" sz="2000" dirty="0">
                <a:solidFill>
                  <a:schemeClr val="tx1">
                    <a:alpha val="80000"/>
                  </a:schemeClr>
                </a:solidFill>
              </a:rPr>
              <a:t>202 TITLE IX POLICY, II.N.3.d.</a:t>
            </a:r>
          </a:p>
        </p:txBody>
      </p:sp>
      <p:grpSp>
        <p:nvGrpSpPr>
          <p:cNvPr id="14" name="Group 13">
            <a:extLst>
              <a:ext uri="{FF2B5EF4-FFF2-40B4-BE49-F238E27FC236}">
                <a16:creationId xmlns:a16="http://schemas.microsoft.com/office/drawing/2014/main" id="{78350D8D-73D6-4132-89B5-DD52F3962A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388224" y="2325422"/>
            <a:ext cx="465458" cy="872153"/>
            <a:chOff x="11388224" y="2325422"/>
            <a:chExt cx="465458" cy="872153"/>
          </a:xfrm>
        </p:grpSpPr>
        <p:sp>
          <p:nvSpPr>
            <p:cNvPr id="1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03764" y="232542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62544" y="255471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a:p>
          </p:txBody>
        </p:sp>
        <p:sp>
          <p:nvSpPr>
            <p:cNvPr id="1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88224" y="306986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a:p>
          </p:txBody>
        </p:sp>
      </p:grpSp>
    </p:spTree>
    <p:extLst>
      <p:ext uri="{BB962C8B-B14F-4D97-AF65-F5344CB8AC3E}">
        <p14:creationId xmlns:p14="http://schemas.microsoft.com/office/powerpoint/2010/main" val="168964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E3264B-29F1-4F14-B03F-45F1D7FD116A}"/>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4600" kern="1200">
                <a:solidFill>
                  <a:schemeClr val="tx1"/>
                </a:solidFill>
                <a:latin typeface="+mj-lt"/>
                <a:ea typeface="+mj-ea"/>
                <a:cs typeface="+mj-cs"/>
              </a:rPr>
              <a:t>If the investigation does not find Title IX Sexual harassment, District should consider whether or not the Districts’ HHB policy has been violated with respect to Vermont’s Sexual Harassment Definition…</a:t>
            </a:r>
          </a:p>
        </p:txBody>
      </p:sp>
      <p:sp>
        <p:nvSpPr>
          <p:cNvPr id="3" name="Content Placeholder 2">
            <a:extLst>
              <a:ext uri="{FF2B5EF4-FFF2-40B4-BE49-F238E27FC236}">
                <a16:creationId xmlns:a16="http://schemas.microsoft.com/office/drawing/2014/main" id="{7A9D309D-FFA8-434F-89D9-4D3C33E827F8}"/>
              </a:ext>
            </a:extLst>
          </p:cNvPr>
          <p:cNvSpPr>
            <a:spLocks noGrp="1"/>
          </p:cNvSpPr>
          <p:nvPr>
            <p:ph idx="1"/>
          </p:nvPr>
        </p:nvSpPr>
        <p:spPr>
          <a:xfrm>
            <a:off x="838199" y="4983276"/>
            <a:ext cx="10512552" cy="1126680"/>
          </a:xfrm>
        </p:spPr>
        <p:txBody>
          <a:bodyPr vert="horz" lIns="91440" tIns="45720" rIns="91440" bIns="45720" rtlCol="0">
            <a:normAutofit/>
          </a:bodyPr>
          <a:lstStyle/>
          <a:p>
            <a:pPr marL="0" indent="0">
              <a:buNone/>
            </a:pPr>
            <a:r>
              <a:rPr lang="en-US" sz="2400" kern="1200" dirty="0">
                <a:solidFill>
                  <a:schemeClr val="tx1"/>
                </a:solidFill>
                <a:latin typeface="+mn-lt"/>
                <a:ea typeface="+mn-ea"/>
                <a:cs typeface="+mn-cs"/>
              </a:rPr>
              <a:t>Again, that definition is as set forth on the following slides (dependin</a:t>
            </a:r>
            <a:r>
              <a:rPr lang="en-US" sz="2400" dirty="0"/>
              <a:t>g on which HHB POLICY is in place at the time of your investigation</a:t>
            </a:r>
            <a:r>
              <a:rPr lang="en-US" sz="2400" kern="1200" dirty="0">
                <a:solidFill>
                  <a:schemeClr val="tx1"/>
                </a:solidFill>
                <a:latin typeface="+mn-lt"/>
                <a:ea typeface="+mn-ea"/>
                <a:cs typeface="+mn-cs"/>
              </a:rPr>
              <a:t>:</a:t>
            </a:r>
          </a:p>
        </p:txBody>
      </p:sp>
      <p:sp>
        <p:nvSpPr>
          <p:cNvPr id="12"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E51EC344-6129-4B33-8288-3C49B521CE95}"/>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a:lnSpc>
                <a:spcPct val="90000"/>
              </a:lnSpc>
              <a:spcAft>
                <a:spcPts val="600"/>
              </a:spcAft>
            </a:pPr>
            <a:r>
              <a:rPr lang="en-US" sz="700" kern="1200">
                <a:solidFill>
                  <a:schemeClr val="tx1">
                    <a:tint val="75000"/>
                  </a:schemeClr>
                </a:solidFill>
                <a:latin typeface="+mn-lt"/>
                <a:ea typeface="+mn-ea"/>
                <a:cs typeface="+mn-cs"/>
              </a:rPr>
              <a:t>For instructional purposes only. Shall not constitute legal advice. Work Product of Atty. H. Lynn. Updated 10-21-26</a:t>
            </a:r>
          </a:p>
        </p:txBody>
      </p:sp>
    </p:spTree>
    <p:extLst>
      <p:ext uri="{BB962C8B-B14F-4D97-AF65-F5344CB8AC3E}">
        <p14:creationId xmlns:p14="http://schemas.microsoft.com/office/powerpoint/2010/main" val="1002815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98"/>
        <p:cNvGrpSpPr/>
        <p:nvPr/>
      </p:nvGrpSpPr>
      <p:grpSpPr>
        <a:xfrm>
          <a:off x="0" y="0"/>
          <a:ext cx="0" cy="0"/>
          <a:chOff x="0" y="0"/>
          <a:chExt cx="0" cy="0"/>
        </a:xfrm>
      </p:grpSpPr>
      <p:sp>
        <p:nvSpPr>
          <p:cNvPr id="799" name="Google Shape;799;p82"/>
          <p:cNvSpPr txBox="1">
            <a:spLocks noGrp="1"/>
          </p:cNvSpPr>
          <p:nvPr>
            <p:ph type="title"/>
          </p:nvPr>
        </p:nvSpPr>
        <p:spPr>
          <a:xfrm>
            <a:off x="532263" y="348956"/>
            <a:ext cx="11091044" cy="65902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orbel"/>
              <a:buNone/>
            </a:pPr>
            <a:r>
              <a:rPr lang="en-US" sz="3600" dirty="0"/>
              <a:t>VERMONT HHB POLICY Definition of “Sexual Harassment”</a:t>
            </a:r>
            <a:endParaRPr sz="3600" dirty="0"/>
          </a:p>
        </p:txBody>
      </p:sp>
      <p:sp>
        <p:nvSpPr>
          <p:cNvPr id="800" name="Google Shape;800;p82"/>
          <p:cNvSpPr txBox="1">
            <a:spLocks noGrp="1"/>
          </p:cNvSpPr>
          <p:nvPr>
            <p:ph idx="1"/>
          </p:nvPr>
        </p:nvSpPr>
        <p:spPr>
          <a:xfrm>
            <a:off x="674557" y="1007983"/>
            <a:ext cx="11128237" cy="5112731"/>
          </a:xfrm>
          <a:prstGeom prst="rect">
            <a:avLst/>
          </a:prstGeom>
          <a:noFill/>
          <a:ln>
            <a:noFill/>
          </a:ln>
        </p:spPr>
        <p:txBody>
          <a:bodyPr spcFirstLastPara="1" wrap="square" lIns="91425" tIns="45700" rIns="91425" bIns="45700" anchor="ctr" anchorCtr="0">
            <a:normAutofit/>
          </a:bodyPr>
          <a:lstStyle/>
          <a:p>
            <a:pPr marL="0" indent="0">
              <a:lnSpc>
                <a:spcPct val="80000"/>
              </a:lnSpc>
              <a:spcBef>
                <a:spcPts val="0"/>
              </a:spcBef>
              <a:buSzPts val="3219"/>
              <a:buNone/>
            </a:pPr>
            <a:r>
              <a:rPr lang="en-US" sz="2400" dirty="0"/>
              <a:t>VT’s HHB (2015/2016 POLICY VERSION) prohibits Sexual Harassment as defined as follows:</a:t>
            </a:r>
          </a:p>
          <a:p>
            <a:pPr marL="0" indent="0">
              <a:lnSpc>
                <a:spcPct val="80000"/>
              </a:lnSpc>
              <a:spcBef>
                <a:spcPts val="0"/>
              </a:spcBef>
              <a:buSzPts val="3219"/>
              <a:buNone/>
            </a:pPr>
            <a:endParaRPr lang="en-US" sz="2400" dirty="0"/>
          </a:p>
          <a:p>
            <a:pPr marL="0" lvl="0" indent="0" algn="l" rtl="0">
              <a:lnSpc>
                <a:spcPct val="80000"/>
              </a:lnSpc>
              <a:spcBef>
                <a:spcPts val="0"/>
              </a:spcBef>
              <a:spcAft>
                <a:spcPts val="0"/>
              </a:spcAft>
              <a:buSzPts val="3219"/>
              <a:buNone/>
            </a:pPr>
            <a:r>
              <a:rPr lang="en-US" sz="2220" dirty="0"/>
              <a:t>“</a:t>
            </a:r>
            <a:r>
              <a:rPr lang="en-US" sz="2220" b="1" dirty="0"/>
              <a:t>Sexual harassment </a:t>
            </a:r>
            <a:r>
              <a:rPr lang="en-US" sz="2220" dirty="0"/>
              <a:t>which IS…</a:t>
            </a:r>
            <a:r>
              <a:rPr lang="en-US" sz="2220" b="1" dirty="0"/>
              <a:t>unwelcome conduct of a sexual nature</a:t>
            </a:r>
            <a:r>
              <a:rPr lang="en-US" sz="2220" dirty="0"/>
              <a:t>, that includes </a:t>
            </a:r>
            <a:r>
              <a:rPr lang="en-US" sz="2220" b="1" dirty="0"/>
              <a:t>sexual violence/sexual </a:t>
            </a:r>
            <a:r>
              <a:rPr lang="en-US" sz="2220" dirty="0"/>
              <a:t>assault, sexual advances, requests for sexual favors, and other verbal, written visual or physical conduct of a sexual nature, and includes situations when one or both of the following occur:</a:t>
            </a:r>
            <a:endParaRPr dirty="0"/>
          </a:p>
          <a:p>
            <a:pPr marL="0" lvl="0" indent="0" algn="l" rtl="0">
              <a:lnSpc>
                <a:spcPct val="80000"/>
              </a:lnSpc>
              <a:spcBef>
                <a:spcPts val="1044"/>
              </a:spcBef>
              <a:spcAft>
                <a:spcPts val="0"/>
              </a:spcAft>
              <a:buSzPts val="3219"/>
              <a:buNone/>
            </a:pPr>
            <a:r>
              <a:rPr lang="en-US" sz="2220" dirty="0" err="1"/>
              <a:t>i</a:t>
            </a:r>
            <a:r>
              <a:rPr lang="en-US" sz="2220" dirty="0"/>
              <a:t>. Submission to that conduct is made either explicitly or implicitly a term or condition of a student’s education, academic status, or progress; or</a:t>
            </a:r>
            <a:endParaRPr dirty="0"/>
          </a:p>
          <a:p>
            <a:pPr marL="0" lvl="0" indent="0" algn="l" rtl="0">
              <a:lnSpc>
                <a:spcPct val="80000"/>
              </a:lnSpc>
              <a:spcBef>
                <a:spcPts val="1044"/>
              </a:spcBef>
              <a:spcAft>
                <a:spcPts val="0"/>
              </a:spcAft>
              <a:buSzPts val="3219"/>
              <a:buNone/>
            </a:pPr>
            <a:r>
              <a:rPr lang="en-US" sz="2220" dirty="0" err="1"/>
              <a:t>ii.Submission</a:t>
            </a:r>
            <a:r>
              <a:rPr lang="en-US" sz="2220" dirty="0"/>
              <a:t> to or rejection of such conduct by a student is used as a component of the basis for decisions affecting that student. </a:t>
            </a:r>
            <a:endParaRPr dirty="0"/>
          </a:p>
          <a:p>
            <a:pPr marL="0" lvl="0" indent="0" algn="l" rtl="0">
              <a:lnSpc>
                <a:spcPct val="80000"/>
              </a:lnSpc>
              <a:spcBef>
                <a:spcPts val="1044"/>
              </a:spcBef>
              <a:spcAft>
                <a:spcPts val="0"/>
              </a:spcAft>
              <a:buSzPts val="3219"/>
              <a:buNone/>
            </a:pPr>
            <a:r>
              <a:rPr lang="en-US" sz="2220" i="1" dirty="0"/>
              <a:t>Sexual harassment may ALSO include </a:t>
            </a:r>
            <a:r>
              <a:rPr lang="en-US" sz="2220" i="1" u="sng" dirty="0"/>
              <a:t>student-on-student</a:t>
            </a:r>
            <a:r>
              <a:rPr lang="en-US" sz="2220" i="1" dirty="0"/>
              <a:t> conduct or conduct of a </a:t>
            </a:r>
            <a:r>
              <a:rPr lang="en-US" sz="2220" i="1" u="sng" dirty="0"/>
              <a:t>non-employee third party </a:t>
            </a:r>
            <a:r>
              <a:rPr lang="en-US" sz="2220" i="1" dirty="0"/>
              <a:t>that </a:t>
            </a:r>
            <a:r>
              <a:rPr lang="en-US" sz="2220" b="1" i="1" dirty="0"/>
              <a:t>creates a hostile environment. </a:t>
            </a:r>
            <a:r>
              <a:rPr lang="en-US" sz="2220" i="1" dirty="0"/>
              <a:t>A hostile environment exists where the harassing conduct is severe, persistent or pervasive so as to </a:t>
            </a:r>
            <a:r>
              <a:rPr lang="en-US" sz="2220" i="1" u="sng" dirty="0"/>
              <a:t>deny or limit the student’s ability to participate in or benefit from the educational program on the basis of sex.</a:t>
            </a:r>
            <a:endParaRPr dirty="0"/>
          </a:p>
          <a:p>
            <a:pPr marL="0" lvl="0" indent="0">
              <a:lnSpc>
                <a:spcPct val="80000"/>
              </a:lnSpc>
              <a:spcBef>
                <a:spcPts val="1044"/>
              </a:spcBef>
              <a:buSzPts val="3219"/>
              <a:buNone/>
            </a:pPr>
            <a:r>
              <a:rPr lang="en-US" sz="2220" dirty="0"/>
              <a:t>VT HHB Model Policy Part IV.G(1).(Definitions).</a:t>
            </a:r>
            <a:endParaRPr sz="2220" dirty="0"/>
          </a:p>
        </p:txBody>
      </p:sp>
      <p:sp>
        <p:nvSpPr>
          <p:cNvPr id="801" name="Google Shape;801;p82"/>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For instructional purposes only. Shall not constitute legal advice. Work Product of Atty. H. Lynn. Updated 10-21-26</a:t>
            </a:r>
            <a:endParaRPr/>
          </a:p>
        </p:txBody>
      </p:sp>
    </p:spTree>
    <p:extLst>
      <p:ext uri="{BB962C8B-B14F-4D97-AF65-F5344CB8AC3E}">
        <p14:creationId xmlns:p14="http://schemas.microsoft.com/office/powerpoint/2010/main" val="3825683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98">
          <a:extLst>
            <a:ext uri="{FF2B5EF4-FFF2-40B4-BE49-F238E27FC236}">
              <a16:creationId xmlns:a16="http://schemas.microsoft.com/office/drawing/2014/main" id="{7D16ECD5-3B14-7B93-86D6-3CBB3CB3881D}"/>
            </a:ext>
          </a:extLst>
        </p:cNvPr>
        <p:cNvGrpSpPr/>
        <p:nvPr/>
      </p:nvGrpSpPr>
      <p:grpSpPr>
        <a:xfrm>
          <a:off x="0" y="0"/>
          <a:ext cx="0" cy="0"/>
          <a:chOff x="0" y="0"/>
          <a:chExt cx="0" cy="0"/>
        </a:xfrm>
      </p:grpSpPr>
      <p:sp>
        <p:nvSpPr>
          <p:cNvPr id="799" name="Google Shape;799;p82">
            <a:extLst>
              <a:ext uri="{FF2B5EF4-FFF2-40B4-BE49-F238E27FC236}">
                <a16:creationId xmlns:a16="http://schemas.microsoft.com/office/drawing/2014/main" id="{24F52DB9-4004-C9F2-5D3A-54EBBA73D5AE}"/>
              </a:ext>
            </a:extLst>
          </p:cNvPr>
          <p:cNvSpPr txBox="1">
            <a:spLocks noGrp="1"/>
          </p:cNvSpPr>
          <p:nvPr>
            <p:ph type="title"/>
          </p:nvPr>
        </p:nvSpPr>
        <p:spPr>
          <a:xfrm>
            <a:off x="532263" y="348956"/>
            <a:ext cx="11091044" cy="659027"/>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orbel"/>
              <a:buNone/>
            </a:pPr>
            <a:r>
              <a:rPr lang="en-US" sz="3600" dirty="0"/>
              <a:t>VERMONT HHB POLICY Definition of “Sexual Harassment”</a:t>
            </a:r>
            <a:endParaRPr sz="3600" dirty="0"/>
          </a:p>
        </p:txBody>
      </p:sp>
      <p:sp>
        <p:nvSpPr>
          <p:cNvPr id="800" name="Google Shape;800;p82">
            <a:extLst>
              <a:ext uri="{FF2B5EF4-FFF2-40B4-BE49-F238E27FC236}">
                <a16:creationId xmlns:a16="http://schemas.microsoft.com/office/drawing/2014/main" id="{BDC1B983-4428-5A9E-605B-A212A8C5811D}"/>
              </a:ext>
            </a:extLst>
          </p:cNvPr>
          <p:cNvSpPr txBox="1">
            <a:spLocks noGrp="1"/>
          </p:cNvSpPr>
          <p:nvPr>
            <p:ph idx="1"/>
          </p:nvPr>
        </p:nvSpPr>
        <p:spPr>
          <a:xfrm>
            <a:off x="674557" y="1007983"/>
            <a:ext cx="11128237" cy="5112731"/>
          </a:xfrm>
          <a:prstGeom prst="rect">
            <a:avLst/>
          </a:prstGeom>
          <a:noFill/>
          <a:ln>
            <a:noFill/>
          </a:ln>
        </p:spPr>
        <p:txBody>
          <a:bodyPr spcFirstLastPara="1" wrap="square" lIns="91425" tIns="45700" rIns="91425" bIns="45700" anchor="ctr" anchorCtr="0">
            <a:normAutofit/>
          </a:bodyPr>
          <a:lstStyle/>
          <a:p>
            <a:pPr marL="0" indent="0">
              <a:lnSpc>
                <a:spcPct val="80000"/>
              </a:lnSpc>
              <a:spcBef>
                <a:spcPts val="0"/>
              </a:spcBef>
              <a:buSzPts val="3219"/>
              <a:buNone/>
            </a:pPr>
            <a:r>
              <a:rPr lang="en-US" sz="2400" dirty="0"/>
              <a:t>VT’s HHB (2015/2016 POLICY VERSION) prohibits Sexual Harassment as defined as follows:</a:t>
            </a:r>
          </a:p>
          <a:p>
            <a:pPr marL="0" indent="0">
              <a:lnSpc>
                <a:spcPct val="80000"/>
              </a:lnSpc>
              <a:spcBef>
                <a:spcPts val="0"/>
              </a:spcBef>
              <a:buSzPts val="3219"/>
              <a:buNone/>
            </a:pPr>
            <a:endParaRPr lang="en-US" sz="2400" dirty="0"/>
          </a:p>
          <a:p>
            <a:pPr marL="0" lvl="0" indent="0" algn="l" rtl="0">
              <a:lnSpc>
                <a:spcPct val="80000"/>
              </a:lnSpc>
              <a:spcBef>
                <a:spcPts val="0"/>
              </a:spcBef>
              <a:spcAft>
                <a:spcPts val="0"/>
              </a:spcAft>
              <a:buSzPts val="3219"/>
              <a:buNone/>
            </a:pPr>
            <a:r>
              <a:rPr lang="en-US" sz="2220" dirty="0"/>
              <a:t>“</a:t>
            </a:r>
            <a:r>
              <a:rPr lang="en-US" sz="2220" b="1" dirty="0"/>
              <a:t>Sexual harassment </a:t>
            </a:r>
            <a:r>
              <a:rPr lang="en-US" sz="2220" dirty="0"/>
              <a:t>which IS…</a:t>
            </a:r>
            <a:r>
              <a:rPr lang="en-US" sz="2220" b="1" dirty="0"/>
              <a:t>unwelcome conduct of a sexual nature</a:t>
            </a:r>
            <a:r>
              <a:rPr lang="en-US" sz="2220" dirty="0"/>
              <a:t>, that includes </a:t>
            </a:r>
            <a:r>
              <a:rPr lang="en-US" sz="2220" b="1" dirty="0"/>
              <a:t>sexual violence/sexual </a:t>
            </a:r>
            <a:r>
              <a:rPr lang="en-US" sz="2220" dirty="0"/>
              <a:t>assault, sexual advances, requests for sexual favors, and other verbal, written visual or physical conduct of a sexual nature, and includes situations when one or both of the following occur:</a:t>
            </a:r>
            <a:endParaRPr dirty="0"/>
          </a:p>
          <a:p>
            <a:pPr marL="0" lvl="0" indent="0" algn="l" rtl="0">
              <a:lnSpc>
                <a:spcPct val="80000"/>
              </a:lnSpc>
              <a:spcBef>
                <a:spcPts val="1044"/>
              </a:spcBef>
              <a:spcAft>
                <a:spcPts val="0"/>
              </a:spcAft>
              <a:buSzPts val="3219"/>
              <a:buNone/>
            </a:pPr>
            <a:r>
              <a:rPr lang="en-US" sz="2220" dirty="0" err="1"/>
              <a:t>i</a:t>
            </a:r>
            <a:r>
              <a:rPr lang="en-US" sz="2220" dirty="0"/>
              <a:t>. Submission to that conduct is made either explicitly or implicitly a term or condition of a student’s education, academic status, or progress; or</a:t>
            </a:r>
            <a:endParaRPr dirty="0"/>
          </a:p>
          <a:p>
            <a:pPr marL="0" lvl="0" indent="0" algn="l" rtl="0">
              <a:lnSpc>
                <a:spcPct val="80000"/>
              </a:lnSpc>
              <a:spcBef>
                <a:spcPts val="1044"/>
              </a:spcBef>
              <a:spcAft>
                <a:spcPts val="0"/>
              </a:spcAft>
              <a:buSzPts val="3219"/>
              <a:buNone/>
            </a:pPr>
            <a:r>
              <a:rPr lang="en-US" sz="2220" dirty="0" err="1"/>
              <a:t>ii.Submission</a:t>
            </a:r>
            <a:r>
              <a:rPr lang="en-US" sz="2220" dirty="0"/>
              <a:t> to or rejection of such conduct by a student is used as a component of the basis for decisions affecting that student. </a:t>
            </a:r>
            <a:endParaRPr dirty="0"/>
          </a:p>
          <a:p>
            <a:pPr marL="0" lvl="0" indent="0" algn="l" rtl="0">
              <a:lnSpc>
                <a:spcPct val="80000"/>
              </a:lnSpc>
              <a:spcBef>
                <a:spcPts val="1044"/>
              </a:spcBef>
              <a:spcAft>
                <a:spcPts val="0"/>
              </a:spcAft>
              <a:buSzPts val="3219"/>
              <a:buNone/>
            </a:pPr>
            <a:r>
              <a:rPr lang="en-US" sz="2220" i="1" dirty="0"/>
              <a:t>Sexual harassment may ALSO include </a:t>
            </a:r>
            <a:r>
              <a:rPr lang="en-US" sz="2220" i="1" u="sng" dirty="0"/>
              <a:t>student-on-student</a:t>
            </a:r>
            <a:r>
              <a:rPr lang="en-US" sz="2220" i="1" dirty="0"/>
              <a:t> conduct or conduct of a </a:t>
            </a:r>
            <a:r>
              <a:rPr lang="en-US" sz="2220" i="1" u="sng" dirty="0"/>
              <a:t>non-employee third party </a:t>
            </a:r>
            <a:r>
              <a:rPr lang="en-US" sz="2220" i="1" dirty="0"/>
              <a:t>that </a:t>
            </a:r>
            <a:r>
              <a:rPr lang="en-US" sz="2220" b="1" i="1" dirty="0"/>
              <a:t>creates a hostile environment. </a:t>
            </a:r>
            <a:r>
              <a:rPr lang="en-US" sz="2220" i="1" dirty="0"/>
              <a:t>A hostile environment exists where the harassing conduct is severe, persistent or pervasive so as to </a:t>
            </a:r>
            <a:r>
              <a:rPr lang="en-US" sz="2220" i="1" u="sng" dirty="0"/>
              <a:t>deny or limit the student’s ability to participate in or benefit from the educational program on the basis of sex.</a:t>
            </a:r>
            <a:endParaRPr dirty="0"/>
          </a:p>
          <a:p>
            <a:pPr marL="0" lvl="0" indent="0">
              <a:lnSpc>
                <a:spcPct val="80000"/>
              </a:lnSpc>
              <a:spcBef>
                <a:spcPts val="1044"/>
              </a:spcBef>
              <a:buSzPts val="3219"/>
              <a:buNone/>
            </a:pPr>
            <a:r>
              <a:rPr lang="en-US" sz="2220" dirty="0"/>
              <a:t>VT HHB Model Policy Part IV.G(1).(Definitions).</a:t>
            </a:r>
            <a:endParaRPr sz="2220" dirty="0"/>
          </a:p>
        </p:txBody>
      </p:sp>
      <p:sp>
        <p:nvSpPr>
          <p:cNvPr id="801" name="Google Shape;801;p82">
            <a:extLst>
              <a:ext uri="{FF2B5EF4-FFF2-40B4-BE49-F238E27FC236}">
                <a16:creationId xmlns:a16="http://schemas.microsoft.com/office/drawing/2014/main" id="{4A850DBB-9807-0351-4522-2F243A5BA2F9}"/>
              </a:ext>
            </a:extLst>
          </p:cNvPr>
          <p:cNvSpPr txBox="1">
            <a:spLocks noGrp="1"/>
          </p:cNvSpPr>
          <p:nvPr>
            <p:ph type="ftr" sz="quarter" idx="11"/>
          </p:nvPr>
        </p:nvSpPr>
        <p:spPr>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t>For instructional purposes only. Shall not constitute legal advice. Work Product of Atty. H. Lynn. Updated 10-21-26</a:t>
            </a:r>
            <a:endParaRPr/>
          </a:p>
        </p:txBody>
      </p:sp>
    </p:spTree>
    <p:extLst>
      <p:ext uri="{BB962C8B-B14F-4D97-AF65-F5344CB8AC3E}">
        <p14:creationId xmlns:p14="http://schemas.microsoft.com/office/powerpoint/2010/main" val="2775561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3FF5B-9D59-3671-1ECA-518FA1D7C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395646-2349-AE70-EFA8-DA1F73623B88}"/>
              </a:ext>
            </a:extLst>
          </p:cNvPr>
          <p:cNvSpPr>
            <a:spLocks noGrp="1"/>
          </p:cNvSpPr>
          <p:nvPr>
            <p:ph type="title"/>
          </p:nvPr>
        </p:nvSpPr>
        <p:spPr>
          <a:xfrm>
            <a:off x="808638" y="386930"/>
            <a:ext cx="9236700" cy="1188950"/>
          </a:xfrm>
          <a:solidFill>
            <a:schemeClr val="accent5">
              <a:lumMod val="60000"/>
              <a:lumOff val="40000"/>
            </a:schemeClr>
          </a:solidFill>
        </p:spPr>
        <p:txBody>
          <a:bodyPr anchor="b">
            <a:normAutofit/>
          </a:bodyPr>
          <a:lstStyle/>
          <a:p>
            <a:pPr algn="ctr"/>
            <a:r>
              <a:rPr lang="en-US" sz="2830" dirty="0"/>
              <a:t>HHB POLICY (NEW) (2026) POLICY / F. DEFINITION of SEXUAL HARASSMENT</a:t>
            </a:r>
          </a:p>
        </p:txBody>
      </p:sp>
      <p:sp>
        <p:nvSpPr>
          <p:cNvPr id="3" name="Content Placeholder 2">
            <a:extLst>
              <a:ext uri="{FF2B5EF4-FFF2-40B4-BE49-F238E27FC236}">
                <a16:creationId xmlns:a16="http://schemas.microsoft.com/office/drawing/2014/main" id="{9CD2F42F-4BA5-9573-26FB-9ADE87A38C3A}"/>
              </a:ext>
            </a:extLst>
          </p:cNvPr>
          <p:cNvSpPr>
            <a:spLocks noGrp="1"/>
          </p:cNvSpPr>
          <p:nvPr>
            <p:ph idx="1"/>
          </p:nvPr>
        </p:nvSpPr>
        <p:spPr>
          <a:xfrm>
            <a:off x="340242" y="2203079"/>
            <a:ext cx="11043120" cy="3831961"/>
          </a:xfrm>
        </p:spPr>
        <p:txBody>
          <a:bodyPr anchor="ctr">
            <a:normAutofit fontScale="85000" lnSpcReduction="20000"/>
          </a:bodyPr>
          <a:lstStyle/>
          <a:p>
            <a:pPr marL="0" indent="0">
              <a:buNone/>
            </a:pPr>
            <a:r>
              <a:rPr lang="en-US" sz="2400" b="1"/>
              <a:t>“Sexual harassment”</a:t>
            </a:r>
            <a:r>
              <a:rPr lang="en-US" sz="2400"/>
              <a:t> </a:t>
            </a:r>
            <a:r>
              <a:rPr lang="en-US" sz="2400" b="1"/>
              <a:t>refers to a particular form of sex-based harassment, which manifests through sexualized conduct </a:t>
            </a:r>
            <a:r>
              <a:rPr lang="en-US" sz="2400"/>
              <a:t>(for example, unwelcome sexual advances, requests for sexual favors, other verbal, written, visual, physical conduct of a sexual nature, sexual violence, sexual assault, </a:t>
            </a:r>
            <a:r>
              <a:rPr lang="en-US" sz="2400" b="1"/>
              <a:t>or non-consensual sexual touching</a:t>
            </a:r>
            <a:r>
              <a:rPr lang="en-US" sz="2400"/>
              <a:t>) where either:</a:t>
            </a:r>
          </a:p>
          <a:p>
            <a:pPr lvl="0"/>
            <a:r>
              <a:rPr lang="en-US" sz="2400" b="1"/>
              <a:t>The general definition of harassment above is met; </a:t>
            </a:r>
          </a:p>
          <a:p>
            <a:pPr marL="114300" lvl="0" indent="0">
              <a:buNone/>
            </a:pPr>
            <a:r>
              <a:rPr lang="en-US" sz="2400"/>
              <a:t>or </a:t>
            </a:r>
          </a:p>
          <a:p>
            <a:pPr lvl="0"/>
            <a:r>
              <a:rPr lang="en-US" sz="2400"/>
              <a:t>Submission to that conduct is made either explicitly or implicitly a term or condition of a student’s education, academic status, or progress (“QUID PRO QUO”); </a:t>
            </a:r>
          </a:p>
          <a:p>
            <a:pPr marL="114300" lvl="0" indent="0">
              <a:buNone/>
            </a:pPr>
            <a:r>
              <a:rPr lang="en-US" sz="2400"/>
              <a:t>or</a:t>
            </a:r>
          </a:p>
          <a:p>
            <a:pPr lvl="0"/>
            <a:r>
              <a:rPr lang="en-US" sz="2400"/>
              <a:t>Submission to or rejection of such conduct by a student is used as a component of the basis for decisions affecting that student (“QUID PRO QUO”).</a:t>
            </a:r>
          </a:p>
          <a:p>
            <a:r>
              <a:rPr lang="en-US" sz="2400" b="1" u="sng"/>
              <a:t>The definition( ) above can include any type of off-campus or online activity</a:t>
            </a:r>
            <a:r>
              <a:rPr lang="en-US" sz="2400" b="1"/>
              <a:t>. This can include what is often referred to as “cyber-harassment”— conduct on social media, texting, or other online activity.</a:t>
            </a:r>
          </a:p>
          <a:p>
            <a:pPr lvl="0"/>
            <a:endParaRPr lang="en-US" sz="1300"/>
          </a:p>
          <a:p>
            <a:pPr marL="0" indent="0">
              <a:buNone/>
            </a:pPr>
            <a:endParaRPr lang="en-US" sz="1300" b="1"/>
          </a:p>
        </p:txBody>
      </p:sp>
      <p:sp>
        <p:nvSpPr>
          <p:cNvPr id="4" name="Footer Placeholder 3">
            <a:extLst>
              <a:ext uri="{FF2B5EF4-FFF2-40B4-BE49-F238E27FC236}">
                <a16:creationId xmlns:a16="http://schemas.microsoft.com/office/drawing/2014/main" id="{097AC688-11E7-DACE-0A28-50AB0663D96D}"/>
              </a:ext>
            </a:extLst>
          </p:cNvPr>
          <p:cNvSpPr>
            <a:spLocks noGrp="1"/>
          </p:cNvSpPr>
          <p:nvPr>
            <p:ph type="ftr" sz="quarter" idx="11"/>
          </p:nvPr>
        </p:nvSpPr>
        <p:spPr>
          <a:xfrm>
            <a:off x="4038600" y="6492240"/>
            <a:ext cx="4114800" cy="365125"/>
          </a:xfrm>
        </p:spPr>
        <p:txBody>
          <a:bodyPr>
            <a:normAutofit lnSpcReduction="10000"/>
          </a:bodyPr>
          <a:lstStyle/>
          <a:p>
            <a:pPr>
              <a:lnSpc>
                <a:spcPct val="90000"/>
              </a:lnSpc>
              <a:spcAft>
                <a:spcPts val="600"/>
              </a:spcAft>
            </a:pPr>
            <a:r>
              <a:rPr lang="en-US" sz="700"/>
              <a:t>For instructional purposes only. Shall not constitute legal advice. Work Product of Atty. H. Lynn. NOT TO BE REPRODUCED OR REDISTRIBUTED WITHOUT EXPRESS WRITTEN PERMISSION of Heather Lynn. Updated 9-16-26</a:t>
            </a:r>
          </a:p>
        </p:txBody>
      </p:sp>
      <p:sp>
        <p:nvSpPr>
          <p:cNvPr id="5" name="Slide Number Placeholder 4">
            <a:extLst>
              <a:ext uri="{FF2B5EF4-FFF2-40B4-BE49-F238E27FC236}">
                <a16:creationId xmlns:a16="http://schemas.microsoft.com/office/drawing/2014/main" id="{25D9E7FB-94F1-1461-7BA4-B9B5DF4BED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2867638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2A11E-186F-88FF-46E5-2F86F99601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DA085-F175-2553-C6B8-888DCDDE5442}"/>
              </a:ext>
            </a:extLst>
          </p:cNvPr>
          <p:cNvSpPr>
            <a:spLocks noGrp="1"/>
          </p:cNvSpPr>
          <p:nvPr>
            <p:ph type="title"/>
          </p:nvPr>
        </p:nvSpPr>
        <p:spPr/>
        <p:txBody>
          <a:bodyPr>
            <a:normAutofit fontScale="90000"/>
          </a:bodyPr>
          <a:lstStyle/>
          <a:p>
            <a:pPr algn="ctr"/>
            <a:r>
              <a:rPr lang="en-US" dirty="0"/>
              <a:t>OTHER TOPICS YOU MUST COVER </a:t>
            </a:r>
            <a:br>
              <a:rPr lang="en-US" dirty="0"/>
            </a:br>
            <a:r>
              <a:rPr lang="en-US" b="1" i="1" u="sng" dirty="0">
                <a:highlight>
                  <a:srgbClr val="FFFF00"/>
                </a:highlight>
              </a:rPr>
              <a:t>FOR EVERY PARTY’s </a:t>
            </a:r>
            <a:br>
              <a:rPr lang="en-US" b="1" i="1" u="sng" dirty="0">
                <a:highlight>
                  <a:srgbClr val="FFFF00"/>
                </a:highlight>
              </a:rPr>
            </a:br>
            <a:r>
              <a:rPr lang="en-US" b="1" i="1" u="sng" dirty="0">
                <a:highlight>
                  <a:srgbClr val="FFFF00"/>
                </a:highlight>
              </a:rPr>
              <a:t>TITLE IX INTERVIEW </a:t>
            </a:r>
            <a:r>
              <a:rPr lang="en-US" dirty="0"/>
              <a:t>– </a:t>
            </a:r>
          </a:p>
        </p:txBody>
      </p:sp>
      <p:sp>
        <p:nvSpPr>
          <p:cNvPr id="3" name="Text Placeholder 2">
            <a:extLst>
              <a:ext uri="{FF2B5EF4-FFF2-40B4-BE49-F238E27FC236}">
                <a16:creationId xmlns:a16="http://schemas.microsoft.com/office/drawing/2014/main" id="{B8078682-A106-0757-B546-87EAF94A546A}"/>
              </a:ext>
            </a:extLst>
          </p:cNvPr>
          <p:cNvSpPr>
            <a:spLocks noGrp="1"/>
          </p:cNvSpPr>
          <p:nvPr>
            <p:ph type="body" idx="1"/>
          </p:nvPr>
        </p:nvSpPr>
        <p:spPr>
          <a:xfrm>
            <a:off x="838200" y="2280213"/>
            <a:ext cx="10515600" cy="3896750"/>
          </a:xfrm>
        </p:spPr>
        <p:txBody>
          <a:bodyPr/>
          <a:lstStyle/>
          <a:p>
            <a:pPr marL="0" lvl="0" indent="0" algn="l" rtl="0">
              <a:lnSpc>
                <a:spcPct val="70000"/>
              </a:lnSpc>
              <a:spcBef>
                <a:spcPts val="1000"/>
              </a:spcBef>
              <a:spcAft>
                <a:spcPts val="0"/>
              </a:spcAft>
              <a:buClr>
                <a:schemeClr val="dk1"/>
              </a:buClr>
              <a:buSzPts val="2170"/>
              <a:buNone/>
            </a:pPr>
            <a:r>
              <a:rPr lang="en-US" sz="2800" b="1" dirty="0"/>
              <a:t>[1] </a:t>
            </a:r>
            <a:r>
              <a:rPr lang="en-US" b="1" dirty="0"/>
              <a:t>I</a:t>
            </a:r>
            <a:r>
              <a:rPr lang="en-US" sz="2800" b="1" dirty="0"/>
              <a:t>dentify anyone else (WITNESSES) who witnessed the events</a:t>
            </a:r>
            <a:r>
              <a:rPr lang="en-US" b="1" dirty="0"/>
              <a:t> or </a:t>
            </a:r>
            <a:r>
              <a:rPr lang="en-US" sz="2800" b="1" dirty="0"/>
              <a:t>support their version of events;</a:t>
            </a:r>
            <a:endParaRPr lang="en-US" dirty="0"/>
          </a:p>
          <a:p>
            <a:pPr marL="0" lvl="0" indent="0" algn="l" rtl="0">
              <a:lnSpc>
                <a:spcPct val="70000"/>
              </a:lnSpc>
              <a:spcBef>
                <a:spcPts val="1000"/>
              </a:spcBef>
              <a:spcAft>
                <a:spcPts val="0"/>
              </a:spcAft>
              <a:buClr>
                <a:schemeClr val="dk1"/>
              </a:buClr>
              <a:buSzPts val="2170"/>
              <a:buNone/>
            </a:pPr>
            <a:r>
              <a:rPr lang="en-US" sz="2800" b="1" dirty="0"/>
              <a:t>[2] Opportunity to describe their version of events. In doing you should attempt to obtain as much detail from them about  what they saw/heard;</a:t>
            </a:r>
            <a:endParaRPr lang="en-US" dirty="0"/>
          </a:p>
          <a:p>
            <a:pPr marL="0" lvl="0" indent="0" algn="l" rtl="0">
              <a:lnSpc>
                <a:spcPct val="70000"/>
              </a:lnSpc>
              <a:spcBef>
                <a:spcPts val="1000"/>
              </a:spcBef>
              <a:spcAft>
                <a:spcPts val="0"/>
              </a:spcAft>
              <a:buClr>
                <a:schemeClr val="dk1"/>
              </a:buClr>
              <a:buSzPts val="2170"/>
              <a:buNone/>
            </a:pPr>
            <a:r>
              <a:rPr lang="en-US" sz="2800" b="1" dirty="0"/>
              <a:t>[3] COMPLAINANT: Ask about impacts </a:t>
            </a:r>
            <a:r>
              <a:rPr lang="en-US" b="1" dirty="0"/>
              <a:t>on their </a:t>
            </a:r>
            <a:r>
              <a:rPr lang="en-US" sz="2800" b="1" dirty="0"/>
              <a:t>education and academic access/performance; if they mention discomfort as them to provide as much detail as possible about how that discomfort may have limited their ability to access education (concentratio</a:t>
            </a:r>
            <a:r>
              <a:rPr lang="en-US" b="1" dirty="0"/>
              <a:t>n/focus, participation?)</a:t>
            </a:r>
            <a:endParaRPr lang="en-US" sz="2800" b="1" dirty="0"/>
          </a:p>
          <a:p>
            <a:endParaRPr lang="en-US" dirty="0"/>
          </a:p>
        </p:txBody>
      </p:sp>
      <p:sp>
        <p:nvSpPr>
          <p:cNvPr id="4" name="Footer Placeholder 3">
            <a:extLst>
              <a:ext uri="{FF2B5EF4-FFF2-40B4-BE49-F238E27FC236}">
                <a16:creationId xmlns:a16="http://schemas.microsoft.com/office/drawing/2014/main" id="{C9679012-9CE6-6992-7FA5-4129D765205F}"/>
              </a:ext>
            </a:extLst>
          </p:cNvPr>
          <p:cNvSpPr>
            <a:spLocks noGrp="1"/>
          </p:cNvSpPr>
          <p:nvPr>
            <p:ph type="ftr" idx="11"/>
          </p:nvPr>
        </p:nvSpPr>
        <p:spPr/>
        <p:txBody>
          <a:bodyPr/>
          <a:lstStyle/>
          <a:p>
            <a:r>
              <a:rPr lang="en-US"/>
              <a:t>For instructional purposes only. Shall not constitute legal advice. Work Product of Atty. H. Lynn. Updated 10-21-26</a:t>
            </a:r>
          </a:p>
        </p:txBody>
      </p:sp>
    </p:spTree>
    <p:extLst>
      <p:ext uri="{BB962C8B-B14F-4D97-AF65-F5344CB8AC3E}">
        <p14:creationId xmlns:p14="http://schemas.microsoft.com/office/powerpoint/2010/main" val="1282029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F83CA-F0E8-628A-494C-1D34AF8B825A}"/>
              </a:ext>
            </a:extLst>
          </p:cNvPr>
          <p:cNvSpPr>
            <a:spLocks noGrp="1"/>
          </p:cNvSpPr>
          <p:nvPr>
            <p:ph type="title"/>
          </p:nvPr>
        </p:nvSpPr>
        <p:spPr>
          <a:xfrm>
            <a:off x="838200" y="136525"/>
            <a:ext cx="10515600" cy="1246798"/>
          </a:xfrm>
        </p:spPr>
        <p:txBody>
          <a:bodyPr>
            <a:normAutofit fontScale="90000"/>
          </a:bodyPr>
          <a:lstStyle/>
          <a:p>
            <a:r>
              <a:rPr lang="en-US" dirty="0">
                <a:highlight>
                  <a:srgbClr val="FFFF00"/>
                </a:highlight>
              </a:rPr>
              <a:t>TOPICS YOU MUST COVER FOR ALL INTERVIEWS </a:t>
            </a:r>
            <a:r>
              <a:rPr lang="en-US" dirty="0"/>
              <a:t>– </a:t>
            </a:r>
            <a:r>
              <a:rPr lang="en-US" dirty="0">
                <a:highlight>
                  <a:srgbClr val="FFFF00"/>
                </a:highlight>
              </a:rPr>
              <a:t>PARTIES AND WITNESSES</a:t>
            </a:r>
          </a:p>
        </p:txBody>
      </p:sp>
      <p:sp>
        <p:nvSpPr>
          <p:cNvPr id="3" name="Text Placeholder 2">
            <a:extLst>
              <a:ext uri="{FF2B5EF4-FFF2-40B4-BE49-F238E27FC236}">
                <a16:creationId xmlns:a16="http://schemas.microsoft.com/office/drawing/2014/main" id="{57259761-654B-81EF-455A-EF7263282F3A}"/>
              </a:ext>
            </a:extLst>
          </p:cNvPr>
          <p:cNvSpPr>
            <a:spLocks noGrp="1"/>
          </p:cNvSpPr>
          <p:nvPr>
            <p:ph type="body" idx="1"/>
          </p:nvPr>
        </p:nvSpPr>
        <p:spPr>
          <a:xfrm>
            <a:off x="325821" y="1219200"/>
            <a:ext cx="11027979" cy="4957763"/>
          </a:xfrm>
        </p:spPr>
        <p:txBody>
          <a:bodyPr>
            <a:normAutofit fontScale="92500" lnSpcReduction="20000"/>
          </a:bodyPr>
          <a:lstStyle/>
          <a:p>
            <a:pPr marL="0" lvl="0" indent="0" algn="l" rtl="0">
              <a:lnSpc>
                <a:spcPct val="70000"/>
              </a:lnSpc>
              <a:spcBef>
                <a:spcPts val="1000"/>
              </a:spcBef>
              <a:spcAft>
                <a:spcPts val="0"/>
              </a:spcAft>
              <a:buClr>
                <a:schemeClr val="dk1"/>
              </a:buClr>
              <a:buSzPts val="2380"/>
              <a:buNone/>
            </a:pPr>
            <a:r>
              <a:rPr lang="en-US" sz="2800" dirty="0"/>
              <a:t>[1] Explain the purpose of the interview is to understand as best you can what happened, so the school can help students feel safe and access their education </a:t>
            </a:r>
          </a:p>
          <a:p>
            <a:pPr marL="0" lvl="0" indent="0" algn="l" rtl="0">
              <a:lnSpc>
                <a:spcPct val="70000"/>
              </a:lnSpc>
              <a:spcBef>
                <a:spcPts val="1000"/>
              </a:spcBef>
              <a:spcAft>
                <a:spcPts val="0"/>
              </a:spcAft>
              <a:buClr>
                <a:schemeClr val="dk1"/>
              </a:buClr>
              <a:buSzPts val="2380"/>
              <a:buNone/>
            </a:pPr>
            <a:r>
              <a:rPr lang="en-US" sz="2800" dirty="0"/>
              <a:t>[2] Explain that nothing has been decided yet, and you won’t make any decisions in this interview. That is not your job.  Your job is just to understand what happened. </a:t>
            </a:r>
            <a:endParaRPr lang="en-US" dirty="0"/>
          </a:p>
          <a:p>
            <a:pPr marL="0" lvl="0" indent="0" algn="l" rtl="0">
              <a:lnSpc>
                <a:spcPct val="70000"/>
              </a:lnSpc>
              <a:spcBef>
                <a:spcPts val="1000"/>
              </a:spcBef>
              <a:spcAft>
                <a:spcPts val="0"/>
              </a:spcAft>
              <a:buClr>
                <a:schemeClr val="dk1"/>
              </a:buClr>
              <a:buSzPts val="2380"/>
              <a:buNone/>
            </a:pPr>
            <a:r>
              <a:rPr lang="en-US" dirty="0"/>
              <a:t>[3] </a:t>
            </a:r>
            <a:r>
              <a:rPr lang="en-US" sz="2800" dirty="0"/>
              <a:t> Explain rights against retaliation.</a:t>
            </a:r>
          </a:p>
          <a:p>
            <a:pPr marL="0" lvl="0" indent="0" algn="l" rtl="0">
              <a:lnSpc>
                <a:spcPct val="70000"/>
              </a:lnSpc>
              <a:spcBef>
                <a:spcPts val="1000"/>
              </a:spcBef>
              <a:spcAft>
                <a:spcPts val="0"/>
              </a:spcAft>
              <a:buClr>
                <a:schemeClr val="dk1"/>
              </a:buClr>
              <a:buSzPts val="2170"/>
              <a:buNone/>
            </a:pPr>
            <a:r>
              <a:rPr lang="en-US" dirty="0"/>
              <a:t>[4]  This process requires candor and honesty.  And you should follow that statement with the assurance that if they don’t remember something or can’t recall something </a:t>
            </a:r>
            <a:r>
              <a:rPr lang="en-US" b="1" dirty="0"/>
              <a:t>you are not asking them to guess</a:t>
            </a:r>
            <a:r>
              <a:rPr lang="en-US" dirty="0"/>
              <a:t>.</a:t>
            </a:r>
            <a:r>
              <a:rPr lang="en-US" sz="2800" dirty="0"/>
              <a:t> </a:t>
            </a:r>
            <a:r>
              <a:rPr lang="en-US" b="1" dirty="0"/>
              <a:t>They can say they don’t know.</a:t>
            </a:r>
            <a:endParaRPr lang="en-US" sz="2800" dirty="0"/>
          </a:p>
          <a:p>
            <a:pPr marL="0" lvl="0" indent="0" algn="l" rtl="0">
              <a:lnSpc>
                <a:spcPct val="70000"/>
              </a:lnSpc>
              <a:spcBef>
                <a:spcPts val="1000"/>
              </a:spcBef>
              <a:spcAft>
                <a:spcPts val="0"/>
              </a:spcAft>
              <a:buClr>
                <a:schemeClr val="dk1"/>
              </a:buClr>
              <a:buSzPts val="2170"/>
              <a:buNone/>
            </a:pPr>
            <a:r>
              <a:rPr lang="en-US" dirty="0"/>
              <a:t>[5] T</a:t>
            </a:r>
            <a:r>
              <a:rPr lang="en-US" sz="2800" dirty="0"/>
              <a:t>o describe their relationship/prior history to targeted student/alleged perpetrator (bias);</a:t>
            </a:r>
            <a:endParaRPr lang="en-US" dirty="0"/>
          </a:p>
          <a:p>
            <a:pPr marL="0" lvl="0" indent="0" algn="l" rtl="0">
              <a:lnSpc>
                <a:spcPct val="70000"/>
              </a:lnSpc>
              <a:spcBef>
                <a:spcPts val="1000"/>
              </a:spcBef>
              <a:spcAft>
                <a:spcPts val="0"/>
              </a:spcAft>
              <a:buClr>
                <a:schemeClr val="dk1"/>
              </a:buClr>
              <a:buSzPts val="2170"/>
              <a:buNone/>
            </a:pPr>
            <a:r>
              <a:rPr lang="en-US" sz="2800" dirty="0"/>
              <a:t>[6 ] To describe their relationship/prior history to Complainant / Respondent;</a:t>
            </a:r>
          </a:p>
          <a:p>
            <a:pPr marL="0" lvl="0" indent="0" algn="l" rtl="0">
              <a:lnSpc>
                <a:spcPct val="70000"/>
              </a:lnSpc>
              <a:spcBef>
                <a:spcPts val="1000"/>
              </a:spcBef>
              <a:spcAft>
                <a:spcPts val="0"/>
              </a:spcAft>
              <a:buClr>
                <a:schemeClr val="dk1"/>
              </a:buClr>
              <a:buSzPts val="2380"/>
              <a:buNone/>
            </a:pPr>
            <a:r>
              <a:rPr lang="en-US" dirty="0"/>
              <a:t>[7] Topics on your evolving CASE SPECIFIC INTERVIEW OUTLINE created to ensure you seek information on essential elements of prohibited T9 sexual harassment definitions in play;</a:t>
            </a:r>
          </a:p>
          <a:p>
            <a:pPr marL="0" lvl="0" indent="0" algn="l" rtl="0">
              <a:lnSpc>
                <a:spcPct val="70000"/>
              </a:lnSpc>
              <a:spcBef>
                <a:spcPts val="1000"/>
              </a:spcBef>
              <a:spcAft>
                <a:spcPts val="0"/>
              </a:spcAft>
              <a:buClr>
                <a:schemeClr val="dk1"/>
              </a:buClr>
              <a:buSzPts val="2170"/>
              <a:buNone/>
            </a:pPr>
            <a:r>
              <a:rPr lang="en-US" sz="2800" dirty="0"/>
              <a:t>[</a:t>
            </a:r>
            <a:r>
              <a:rPr lang="en-US" dirty="0"/>
              <a:t>8] P</a:t>
            </a:r>
            <a:r>
              <a:rPr lang="en-US" sz="2800" dirty="0"/>
              <a:t>hysical evidence (Texts/emails/posts) (review it and ask for it).</a:t>
            </a:r>
            <a:endParaRPr lang="en-US" dirty="0"/>
          </a:p>
          <a:p>
            <a:pPr marL="0" lvl="0" indent="0" algn="l" rtl="0">
              <a:lnSpc>
                <a:spcPct val="70000"/>
              </a:lnSpc>
              <a:spcBef>
                <a:spcPts val="1000"/>
              </a:spcBef>
              <a:spcAft>
                <a:spcPts val="0"/>
              </a:spcAft>
              <a:buClr>
                <a:schemeClr val="dk1"/>
              </a:buClr>
              <a:buSzPts val="2380"/>
              <a:buNone/>
            </a:pPr>
            <a:endParaRPr lang="en-US" dirty="0"/>
          </a:p>
          <a:p>
            <a:pPr marL="114300" indent="0">
              <a:buNone/>
            </a:pPr>
            <a:endParaRPr lang="en-US" dirty="0"/>
          </a:p>
        </p:txBody>
      </p:sp>
      <p:sp>
        <p:nvSpPr>
          <p:cNvPr id="4" name="Footer Placeholder 3">
            <a:extLst>
              <a:ext uri="{FF2B5EF4-FFF2-40B4-BE49-F238E27FC236}">
                <a16:creationId xmlns:a16="http://schemas.microsoft.com/office/drawing/2014/main" id="{E061171F-9D94-6DC0-DC1F-451758914EAD}"/>
              </a:ext>
            </a:extLst>
          </p:cNvPr>
          <p:cNvSpPr>
            <a:spLocks noGrp="1"/>
          </p:cNvSpPr>
          <p:nvPr>
            <p:ph type="ftr" idx="11"/>
          </p:nvPr>
        </p:nvSpPr>
        <p:spPr/>
        <p:txBody>
          <a:bodyPr/>
          <a:lstStyle/>
          <a:p>
            <a:r>
              <a:rPr lang="en-US"/>
              <a:t>For instructional purposes only. Shall not constitute legal advice. Work Product of Atty. H. Lynn. Updated 10-21-26</a:t>
            </a:r>
          </a:p>
        </p:txBody>
      </p:sp>
    </p:spTree>
    <p:extLst>
      <p:ext uri="{BB962C8B-B14F-4D97-AF65-F5344CB8AC3E}">
        <p14:creationId xmlns:p14="http://schemas.microsoft.com/office/powerpoint/2010/main" val="30278460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99"/>
          <p:cNvSpPr txBox="1">
            <a:spLocks noGrp="1"/>
          </p:cNvSpPr>
          <p:nvPr>
            <p:ph type="title"/>
          </p:nvPr>
        </p:nvSpPr>
        <p:spPr>
          <a:xfrm>
            <a:off x="557048" y="263612"/>
            <a:ext cx="10825397" cy="873211"/>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4400"/>
              <a:buFont typeface="Calibri"/>
              <a:buNone/>
            </a:pPr>
            <a:r>
              <a:rPr lang="en-US" dirty="0"/>
              <a:t>TOPIC LIST – WRAPPING UP</a:t>
            </a:r>
            <a:br>
              <a:rPr lang="en-US" dirty="0"/>
            </a:br>
            <a:r>
              <a:rPr lang="en-US" dirty="0"/>
              <a:t>ALL INTERVIEWS</a:t>
            </a:r>
            <a:endParaRPr dirty="0"/>
          </a:p>
        </p:txBody>
      </p:sp>
      <p:sp>
        <p:nvSpPr>
          <p:cNvPr id="862" name="Google Shape;862;p99"/>
          <p:cNvSpPr txBox="1">
            <a:spLocks noGrp="1"/>
          </p:cNvSpPr>
          <p:nvPr>
            <p:ph type="body" idx="1"/>
          </p:nvPr>
        </p:nvSpPr>
        <p:spPr>
          <a:xfrm>
            <a:off x="557048" y="1136823"/>
            <a:ext cx="10825396" cy="490454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2400"/>
              <a:buNone/>
            </a:pPr>
            <a:r>
              <a:rPr lang="en-US" sz="2400" dirty="0"/>
              <a:t>[1] Remind them again of retaliation protections…</a:t>
            </a:r>
          </a:p>
          <a:p>
            <a:pPr marL="0" lvl="0" indent="0" algn="l" rtl="0">
              <a:lnSpc>
                <a:spcPct val="90000"/>
              </a:lnSpc>
              <a:spcBef>
                <a:spcPts val="1000"/>
              </a:spcBef>
              <a:spcAft>
                <a:spcPts val="0"/>
              </a:spcAft>
              <a:buClr>
                <a:schemeClr val="dk1"/>
              </a:buClr>
              <a:buSzPts val="2400"/>
              <a:buNone/>
            </a:pPr>
            <a:r>
              <a:rPr lang="en-US" sz="2400" dirty="0"/>
              <a:t>[2] Remind them they can come and tell you new info any time.</a:t>
            </a:r>
          </a:p>
          <a:p>
            <a:pPr marL="0" lvl="0" indent="0" algn="l" rtl="0">
              <a:lnSpc>
                <a:spcPct val="90000"/>
              </a:lnSpc>
              <a:spcBef>
                <a:spcPts val="1000"/>
              </a:spcBef>
              <a:spcAft>
                <a:spcPts val="0"/>
              </a:spcAft>
              <a:buClr>
                <a:schemeClr val="dk1"/>
              </a:buClr>
              <a:buSzPts val="2400"/>
              <a:buNone/>
            </a:pPr>
            <a:r>
              <a:rPr lang="en-US" dirty="0"/>
              <a:t>[3] </a:t>
            </a:r>
            <a:r>
              <a:rPr lang="en-US" sz="2400" u="sng" dirty="0"/>
              <a:t>Questions Designed to Explore Other Information/Perspectives</a:t>
            </a:r>
            <a:endParaRPr sz="2400" u="sng" dirty="0"/>
          </a:p>
          <a:p>
            <a:pPr marL="114300" lvl="0" indent="0" algn="l" rtl="0">
              <a:lnSpc>
                <a:spcPct val="90000"/>
              </a:lnSpc>
              <a:spcBef>
                <a:spcPts val="1000"/>
              </a:spcBef>
              <a:spcAft>
                <a:spcPts val="0"/>
              </a:spcAft>
              <a:buClr>
                <a:schemeClr val="dk1"/>
              </a:buClr>
              <a:buSzPts val="2400"/>
              <a:buNone/>
            </a:pPr>
            <a:r>
              <a:rPr lang="en-US" sz="2400" dirty="0"/>
              <a:t>“</a:t>
            </a:r>
            <a:r>
              <a:rPr lang="en-US" sz="2400" i="1" dirty="0"/>
              <a:t>Anything you expected me to ask, or that you expected us to talk about that we haven’t</a:t>
            </a:r>
            <a:r>
              <a:rPr lang="en-US" sz="2400" dirty="0"/>
              <a:t>?”</a:t>
            </a:r>
            <a:endParaRPr dirty="0"/>
          </a:p>
          <a:p>
            <a:pPr marL="114300" lvl="0" indent="0" algn="l" rtl="0">
              <a:lnSpc>
                <a:spcPct val="90000"/>
              </a:lnSpc>
              <a:spcBef>
                <a:spcPts val="1000"/>
              </a:spcBef>
              <a:spcAft>
                <a:spcPts val="0"/>
              </a:spcAft>
              <a:buClr>
                <a:schemeClr val="dk1"/>
              </a:buClr>
              <a:buSzPts val="2400"/>
              <a:buNone/>
            </a:pPr>
            <a:r>
              <a:rPr lang="en-US" sz="2400" dirty="0"/>
              <a:t>“Anything </a:t>
            </a:r>
            <a:r>
              <a:rPr lang="en-US" sz="2400" i="1" dirty="0"/>
              <a:t>else</a:t>
            </a:r>
            <a:r>
              <a:rPr lang="en-US" sz="2400" dirty="0"/>
              <a:t> you think it would be important for me to know to understand what happened or has been happening?”</a:t>
            </a:r>
            <a:endParaRPr dirty="0"/>
          </a:p>
          <a:p>
            <a:pPr marL="114300" lvl="0" indent="0" algn="l" rtl="0">
              <a:lnSpc>
                <a:spcPct val="90000"/>
              </a:lnSpc>
              <a:spcBef>
                <a:spcPts val="1000"/>
              </a:spcBef>
              <a:spcAft>
                <a:spcPts val="0"/>
              </a:spcAft>
              <a:buClr>
                <a:schemeClr val="dk1"/>
              </a:buClr>
              <a:buSzPts val="2400"/>
              <a:buNone/>
            </a:pPr>
            <a:r>
              <a:rPr lang="en-US" sz="2400" dirty="0"/>
              <a:t>Ask them “</a:t>
            </a:r>
            <a:r>
              <a:rPr lang="en-US" sz="2400" i="1" dirty="0"/>
              <a:t>what do you think should happen</a:t>
            </a:r>
            <a:r>
              <a:rPr lang="en-US" sz="2400" dirty="0"/>
              <a:t>?” Tell them you can’t promise you will do what they ask but you do want to know their ideas/perspectives…</a:t>
            </a:r>
            <a:endParaRPr dirty="0"/>
          </a:p>
          <a:p>
            <a:pPr marL="228600" lvl="0" indent="-50800" algn="l" rtl="0">
              <a:lnSpc>
                <a:spcPct val="90000"/>
              </a:lnSpc>
              <a:spcBef>
                <a:spcPts val="1000"/>
              </a:spcBef>
              <a:spcAft>
                <a:spcPts val="0"/>
              </a:spcAft>
              <a:buClr>
                <a:schemeClr val="dk1"/>
              </a:buClr>
              <a:buSzPts val="2800"/>
              <a:buNone/>
            </a:pPr>
            <a:endParaRPr dirty="0"/>
          </a:p>
        </p:txBody>
      </p:sp>
      <p:sp>
        <p:nvSpPr>
          <p:cNvPr id="863" name="Google Shape;863;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r>
              <a:rPr lang="en-US"/>
              <a:t>For instructional purposes only. Shall not constitute legal advice. Work Product of Atty. H. Lynn. Updated 10-21-26</a:t>
            </a:r>
            <a:endParaRPr/>
          </a:p>
        </p:txBody>
      </p:sp>
    </p:spTree>
    <p:extLst>
      <p:ext uri="{BB962C8B-B14F-4D97-AF65-F5344CB8AC3E}">
        <p14:creationId xmlns:p14="http://schemas.microsoft.com/office/powerpoint/2010/main" val="20875882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1171</TotalTime>
  <Words>2857</Words>
  <Application>Microsoft Macintosh PowerPoint</Application>
  <PresentationFormat>Widescreen</PresentationFormat>
  <Paragraphs>129</Paragraphs>
  <Slides>18</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Calibri</vt:lpstr>
      <vt:lpstr>Corbel</vt:lpstr>
      <vt:lpstr>Calibri Light</vt:lpstr>
      <vt:lpstr>Arial</vt:lpstr>
      <vt:lpstr>Office Theme</vt:lpstr>
      <vt:lpstr> [DD] 26 27 INVESTIGATOR TOOL – ANALYSIS SLIDES FOR EVIDENCE GATHERING </vt:lpstr>
      <vt:lpstr>INSTRUCTIONS FOR USE:</vt:lpstr>
      <vt:lpstr>INSTRUCTIONS: FOR EVERY TITLE IX CASE: SEEK EVIDENCE ON ALL 5 THRESHOLD CONSIDERATIONS – (Slide 1 of 3)</vt:lpstr>
      <vt:lpstr>INSTRUCTIONS: FOR EVERY TITLE IX CASE: SEEK EVIDENCE ON ALL 5 THRESHOLD CONSIDERATIONS – (Slide 2 of 3)</vt:lpstr>
      <vt:lpstr>INSTRUCTIONS: FOR EVERY TITLE IX CASE: SEEK EVIDENCE ON ALL 5 THRESHOLD CONSIDERATIONS – (Slide 3 of 3)</vt:lpstr>
      <vt:lpstr>AND FOR ANY CASE involving an EMPLOYEE RESPONDENT</vt:lpstr>
      <vt:lpstr>For the prohibited conduct category of “unwelcome sexual conduct…effective(ly) denying Complainant equal access…” </vt:lpstr>
      <vt:lpstr>In ALL cases of sexual assault - </vt:lpstr>
      <vt:lpstr>In ALL cases of alleged sexual harassment involving dating violence…</vt:lpstr>
      <vt:lpstr>In ALL cases of alleged sexual harassment involving domestic violence…</vt:lpstr>
      <vt:lpstr>In ALL cases of alleged sexual harassment involving stalking …</vt:lpstr>
      <vt:lpstr>If the investigation does not find Title IX Sexual harassment, District should consider whether or not the Districts’ HHB policy has been violated with respect to Vermont’s Sexual Harassment Definition…</vt:lpstr>
      <vt:lpstr>VERMONT HHB POLICY Definition of “Sexual Harassment”</vt:lpstr>
      <vt:lpstr>VERMONT HHB POLICY Definition of “Sexual Harassment”</vt:lpstr>
      <vt:lpstr>HHB POLICY (NEW) (2026) POLICY / F. DEFINITION of SEXUAL HARASSMENT</vt:lpstr>
      <vt:lpstr>OTHER TOPICS YOU MUST COVER  FOR EVERY PARTY’s  TITLE IX INTERVIEW – </vt:lpstr>
      <vt:lpstr>TOPICS YOU MUST COVER FOR ALL INTERVIEWS – PARTIES AND WITNESSES</vt:lpstr>
      <vt:lpstr>TOPIC LIST – WRAPPING UP ALL INTERVIEWS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Intake, Acceptance or Declination / Policy Definitions  VSBIT’S VT HHB - SESSION I September 16, 2020</dc:title>
  <dc:creator>Heather Thomas Lynn</dc:creator>
  <cp:lastModifiedBy>Heather Thomas Lynn</cp:lastModifiedBy>
  <cp:revision>132</cp:revision>
  <cp:lastPrinted>2021-03-02T17:57:34Z</cp:lastPrinted>
  <dcterms:created xsi:type="dcterms:W3CDTF">2015-09-21T14:52:39Z</dcterms:created>
  <dcterms:modified xsi:type="dcterms:W3CDTF">2026-10-15T14:37:36Z</dcterms:modified>
</cp:coreProperties>
</file>